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8" r:id="rId3"/>
    <p:sldId id="270" r:id="rId4"/>
    <p:sldId id="257" r:id="rId5"/>
    <p:sldId id="258" r:id="rId6"/>
    <p:sldId id="267" r:id="rId7"/>
    <p:sldId id="259" r:id="rId8"/>
    <p:sldId id="260" r:id="rId9"/>
    <p:sldId id="263" r:id="rId10"/>
    <p:sldId id="262" r:id="rId11"/>
    <p:sldId id="264" r:id="rId12"/>
    <p:sldId id="261" r:id="rId13"/>
    <p:sldId id="265" r:id="rId14"/>
    <p:sldId id="266"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2D96E-5BA1-BB4A-901E-98A423AFF8E0}" type="datetimeFigureOut">
              <a:rPr lang="nl-NL" smtClean="0"/>
              <a:t>19-06-20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15BA3-60FF-8141-9B78-E5976623ABB5}" type="slidenum">
              <a:rPr lang="nl-NL" smtClean="0"/>
              <a:t>‹nr.›</a:t>
            </a:fld>
            <a:endParaRPr lang="nl-NL"/>
          </a:p>
        </p:txBody>
      </p:sp>
    </p:spTree>
    <p:extLst>
      <p:ext uri="{BB962C8B-B14F-4D97-AF65-F5344CB8AC3E}">
        <p14:creationId xmlns:p14="http://schemas.microsoft.com/office/powerpoint/2010/main" val="253757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D415BA3-60FF-8141-9B78-E5976623ABB5}" type="slidenum">
              <a:rPr lang="nl-NL" smtClean="0"/>
              <a:t>13</a:t>
            </a:fld>
            <a:endParaRPr lang="nl-NL"/>
          </a:p>
        </p:txBody>
      </p:sp>
    </p:spTree>
    <p:extLst>
      <p:ext uri="{BB962C8B-B14F-4D97-AF65-F5344CB8AC3E}">
        <p14:creationId xmlns:p14="http://schemas.microsoft.com/office/powerpoint/2010/main" val="134847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13AA0-3DEC-D240-83FE-6F01C7601BE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6EE420F-145A-0644-98C8-DF441B512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F3802BB-4C25-6249-B41E-F2D7803F8F77}"/>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5" name="Tijdelijke aanduiding voor voettekst 4">
            <a:extLst>
              <a:ext uri="{FF2B5EF4-FFF2-40B4-BE49-F238E27FC236}">
                <a16:creationId xmlns:a16="http://schemas.microsoft.com/office/drawing/2014/main" id="{8D382A0A-D793-4547-807E-38BBDFB306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D6E0D1-9CE1-A241-B073-D96B50D8B7EA}"/>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4684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CED98-28D7-EF40-8E62-0ED59900C96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F8FB2FD-F9E5-1C4D-95C1-9FBFF1A9D4F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C70F7E-34AE-C341-96D4-90DFEAEB9BB2}"/>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5" name="Tijdelijke aanduiding voor voettekst 4">
            <a:extLst>
              <a:ext uri="{FF2B5EF4-FFF2-40B4-BE49-F238E27FC236}">
                <a16:creationId xmlns:a16="http://schemas.microsoft.com/office/drawing/2014/main" id="{78F78DD6-8588-E64B-89B8-3E51C6389F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600B69-00F8-5942-B641-4C2CBAB0A4A1}"/>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78483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13DE1D3-1E9B-0147-8491-A4B39D607C3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83AB71A-C46C-D147-B83B-FFE7022DB4A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6EE789-17BB-934A-AB86-AEA4888DE712}"/>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5" name="Tijdelijke aanduiding voor voettekst 4">
            <a:extLst>
              <a:ext uri="{FF2B5EF4-FFF2-40B4-BE49-F238E27FC236}">
                <a16:creationId xmlns:a16="http://schemas.microsoft.com/office/drawing/2014/main" id="{95F30597-5429-9A41-A67B-6C8C4FE829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F86303-B0C3-9D4C-8906-F157743F34F9}"/>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04985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A7C8E-4551-5E4B-9EB0-0A1F321AB9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BECC67-6B60-F24B-8391-655AED95AB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468524-A232-124A-8850-CCAAEA6D8C73}"/>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5" name="Tijdelijke aanduiding voor voettekst 4">
            <a:extLst>
              <a:ext uri="{FF2B5EF4-FFF2-40B4-BE49-F238E27FC236}">
                <a16:creationId xmlns:a16="http://schemas.microsoft.com/office/drawing/2014/main" id="{95BC21ED-8406-524C-AB82-59F2A091A5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E78F87-E839-6C4F-80EF-F5366B9E4703}"/>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09595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3F122-0B2C-4643-BC57-0623CC76E2B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8FEE816-D3C7-2E42-93C4-577F98C62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E8E32F7-641D-5C4D-A6E4-664639542275}"/>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5" name="Tijdelijke aanduiding voor voettekst 4">
            <a:extLst>
              <a:ext uri="{FF2B5EF4-FFF2-40B4-BE49-F238E27FC236}">
                <a16:creationId xmlns:a16="http://schemas.microsoft.com/office/drawing/2014/main" id="{C93C593D-07FD-464E-A331-BFA84878F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919DD7-F379-8740-A9D0-A21BD45F11D0}"/>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262640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E9AC1-8577-8A48-B072-B8CFE6C600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77CBFE-CE73-EF43-B027-833D7DE89DA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C8EBA17-09D0-974F-A5C5-F9CD4CA01F8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32B2306-AE1C-5C47-B993-54750CF4C410}"/>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6" name="Tijdelijke aanduiding voor voettekst 5">
            <a:extLst>
              <a:ext uri="{FF2B5EF4-FFF2-40B4-BE49-F238E27FC236}">
                <a16:creationId xmlns:a16="http://schemas.microsoft.com/office/drawing/2014/main" id="{37371B68-CBAB-2C42-B36B-1239AA5C15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36DD1E-DD5B-084E-88AB-4FA6325463AE}"/>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417227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B7572-302E-DC47-B9F0-9ED5E71E15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BC582E-2747-D443-941C-DBD2A0705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A28D7F4-52BC-DA45-B7B8-6D86646461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6B38444-9726-7A4E-97B1-88A18B277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99F1EDA-7994-1A44-BA83-BAF7F5122CD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1600845-737F-9F48-A12F-3D78D4F45223}"/>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8" name="Tijdelijke aanduiding voor voettekst 7">
            <a:extLst>
              <a:ext uri="{FF2B5EF4-FFF2-40B4-BE49-F238E27FC236}">
                <a16:creationId xmlns:a16="http://schemas.microsoft.com/office/drawing/2014/main" id="{9CFF0E94-4F27-024F-9D16-4E22ABD6EEB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3D59FE-C8EB-7142-8578-8E4E51749937}"/>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7763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5E1F6-8086-D948-ABFA-638E9560132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FD7169A-C892-AF44-B464-D710E89461B9}"/>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4" name="Tijdelijke aanduiding voor voettekst 3">
            <a:extLst>
              <a:ext uri="{FF2B5EF4-FFF2-40B4-BE49-F238E27FC236}">
                <a16:creationId xmlns:a16="http://schemas.microsoft.com/office/drawing/2014/main" id="{4BC2B29A-C631-9544-BC83-68EE4E435B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B06F32-7B1C-5547-A7D1-06A28D2A5471}"/>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311960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7529DF-BC9E-DF40-B801-58344EFCF0C5}"/>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3" name="Tijdelijke aanduiding voor voettekst 2">
            <a:extLst>
              <a:ext uri="{FF2B5EF4-FFF2-40B4-BE49-F238E27FC236}">
                <a16:creationId xmlns:a16="http://schemas.microsoft.com/office/drawing/2014/main" id="{51235F94-EAD5-164C-8870-F3B9407445F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4864CCF-FAD1-D843-B6A4-01E69B598804}"/>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115378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58012-D497-B749-B5CF-CF5A158639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AA3C389-7533-2547-AE66-437F5179E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4D89CA9-D787-E040-927A-B59979E70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2ACA03-AF7B-CF4D-A515-F2802E1FE110}"/>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6" name="Tijdelijke aanduiding voor voettekst 5">
            <a:extLst>
              <a:ext uri="{FF2B5EF4-FFF2-40B4-BE49-F238E27FC236}">
                <a16:creationId xmlns:a16="http://schemas.microsoft.com/office/drawing/2014/main" id="{FF7538B1-4897-EA43-B037-93A43F54DE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AE7982-D9D6-FA42-9E47-20FC7A6E2DEB}"/>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189481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15DC9-9684-1C40-9C71-8C8260CD17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6C7AE8-A025-4242-BC2C-E3D331C4C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62B509F-0619-8549-A1D2-4CA45D60F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F04FD9-B1A4-6B43-B73A-E7926366F29E}"/>
              </a:ext>
            </a:extLst>
          </p:cNvPr>
          <p:cNvSpPr>
            <a:spLocks noGrp="1"/>
          </p:cNvSpPr>
          <p:nvPr>
            <p:ph type="dt" sz="half" idx="10"/>
          </p:nvPr>
        </p:nvSpPr>
        <p:spPr/>
        <p:txBody>
          <a:bodyPr/>
          <a:lstStyle/>
          <a:p>
            <a:fld id="{71606A89-D653-C648-9786-B23FCA9FC7D8}" type="datetimeFigureOut">
              <a:rPr lang="nl-NL" smtClean="0"/>
              <a:t>19-06-20</a:t>
            </a:fld>
            <a:endParaRPr lang="nl-NL"/>
          </a:p>
        </p:txBody>
      </p:sp>
      <p:sp>
        <p:nvSpPr>
          <p:cNvPr id="6" name="Tijdelijke aanduiding voor voettekst 5">
            <a:extLst>
              <a:ext uri="{FF2B5EF4-FFF2-40B4-BE49-F238E27FC236}">
                <a16:creationId xmlns:a16="http://schemas.microsoft.com/office/drawing/2014/main" id="{B58E9CEB-1601-734D-A08D-873B652FCD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91BC82-81D9-8140-BA22-7FBAE89A31F0}"/>
              </a:ext>
            </a:extLst>
          </p:cNvPr>
          <p:cNvSpPr>
            <a:spLocks noGrp="1"/>
          </p:cNvSpPr>
          <p:nvPr>
            <p:ph type="sldNum" sz="quarter" idx="12"/>
          </p:nvPr>
        </p:nvSpPr>
        <p:spPr/>
        <p:txBody>
          <a:bodyPr/>
          <a:lstStyle/>
          <a:p>
            <a:fld id="{FFBA8F8C-DE38-5446-9748-FE1257102B2B}" type="slidenum">
              <a:rPr lang="nl-NL" smtClean="0"/>
              <a:t>‹nr.›</a:t>
            </a:fld>
            <a:endParaRPr lang="nl-NL"/>
          </a:p>
        </p:txBody>
      </p:sp>
    </p:spTree>
    <p:extLst>
      <p:ext uri="{BB962C8B-B14F-4D97-AF65-F5344CB8AC3E}">
        <p14:creationId xmlns:p14="http://schemas.microsoft.com/office/powerpoint/2010/main" val="41948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7DAF55-6411-4E4F-955A-63707A042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BD7D16B-109D-E448-99C2-BF9B3B4A7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CB9412-E18F-E54B-A9E1-A7A76ECDE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06A89-D653-C648-9786-B23FCA9FC7D8}" type="datetimeFigureOut">
              <a:rPr lang="nl-NL" smtClean="0"/>
              <a:t>19-06-20</a:t>
            </a:fld>
            <a:endParaRPr lang="nl-NL"/>
          </a:p>
        </p:txBody>
      </p:sp>
      <p:sp>
        <p:nvSpPr>
          <p:cNvPr id="5" name="Tijdelijke aanduiding voor voettekst 4">
            <a:extLst>
              <a:ext uri="{FF2B5EF4-FFF2-40B4-BE49-F238E27FC236}">
                <a16:creationId xmlns:a16="http://schemas.microsoft.com/office/drawing/2014/main" id="{FA2E152D-D424-F946-BD70-01A444373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5E356D1-796B-CF48-8FF1-4D0F34D9B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A8F8C-DE38-5446-9748-FE1257102B2B}" type="slidenum">
              <a:rPr lang="nl-NL" smtClean="0"/>
              <a:t>‹nr.›</a:t>
            </a:fld>
            <a:endParaRPr lang="nl-NL"/>
          </a:p>
        </p:txBody>
      </p:sp>
    </p:spTree>
    <p:extLst>
      <p:ext uri="{BB962C8B-B14F-4D97-AF65-F5344CB8AC3E}">
        <p14:creationId xmlns:p14="http://schemas.microsoft.com/office/powerpoint/2010/main" val="376411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afel, voedsel, fles, zitten&#10;&#10;Automatisch gegenereerde beschrijving">
            <a:extLst>
              <a:ext uri="{FF2B5EF4-FFF2-40B4-BE49-F238E27FC236}">
                <a16:creationId xmlns:a16="http://schemas.microsoft.com/office/drawing/2014/main" id="{88F09DED-24B0-2D46-8EE4-B38C6638BB30}"/>
              </a:ext>
            </a:extLst>
          </p:cNvPr>
          <p:cNvPicPr>
            <a:picLocks noChangeAspect="1"/>
          </p:cNvPicPr>
          <p:nvPr/>
        </p:nvPicPr>
        <p:blipFill rotWithShape="1">
          <a:blip r:embed="rId2"/>
          <a:srcRect t="8043" b="7052"/>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06EC98A-C4C3-F645-8634-CEC09AB2201B}"/>
              </a:ext>
            </a:extLst>
          </p:cNvPr>
          <p:cNvSpPr>
            <a:spLocks noGrp="1"/>
          </p:cNvSpPr>
          <p:nvPr>
            <p:ph type="ctrTitle"/>
          </p:nvPr>
        </p:nvSpPr>
        <p:spPr>
          <a:xfrm>
            <a:off x="8022021" y="3231931"/>
            <a:ext cx="3852041" cy="1834056"/>
          </a:xfrm>
        </p:spPr>
        <p:txBody>
          <a:bodyPr>
            <a:normAutofit/>
          </a:bodyPr>
          <a:lstStyle/>
          <a:p>
            <a:r>
              <a:rPr lang="nl-NL" sz="4000" dirty="0"/>
              <a:t>Aan de slag in de keuken!</a:t>
            </a:r>
          </a:p>
        </p:txBody>
      </p:sp>
      <p:sp>
        <p:nvSpPr>
          <p:cNvPr id="3" name="Ondertitel 2">
            <a:extLst>
              <a:ext uri="{FF2B5EF4-FFF2-40B4-BE49-F238E27FC236}">
                <a16:creationId xmlns:a16="http://schemas.microsoft.com/office/drawing/2014/main" id="{B51FF26D-4BE8-8741-B955-D0D97624FF1B}"/>
              </a:ext>
            </a:extLst>
          </p:cNvPr>
          <p:cNvSpPr>
            <a:spLocks noGrp="1"/>
          </p:cNvSpPr>
          <p:nvPr>
            <p:ph type="subTitle" idx="1"/>
          </p:nvPr>
        </p:nvSpPr>
        <p:spPr>
          <a:xfrm>
            <a:off x="7782910" y="5242675"/>
            <a:ext cx="4330262" cy="683284"/>
          </a:xfrm>
        </p:spPr>
        <p:txBody>
          <a:bodyPr>
            <a:normAutofit/>
          </a:bodyPr>
          <a:lstStyle/>
          <a:p>
            <a:r>
              <a:rPr lang="nl-NL" sz="2000" dirty="0"/>
              <a:t>Leerjaar 1, week 7</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DE9AB-CCEE-624F-A304-C9573702418D}"/>
              </a:ext>
            </a:extLst>
          </p:cNvPr>
          <p:cNvSpPr>
            <a:spLocks noGrp="1"/>
          </p:cNvSpPr>
          <p:nvPr>
            <p:ph type="title"/>
          </p:nvPr>
        </p:nvSpPr>
        <p:spPr>
          <a:xfrm>
            <a:off x="6417733" y="490537"/>
            <a:ext cx="5291663" cy="1628775"/>
          </a:xfrm>
        </p:spPr>
        <p:txBody>
          <a:bodyPr anchor="b">
            <a:normAutofit/>
          </a:bodyPr>
          <a:lstStyle/>
          <a:p>
            <a:r>
              <a:rPr lang="nl-NL" sz="4000"/>
              <a:t>Laten we de eetmeter(s) even bekijken</a:t>
            </a:r>
          </a:p>
        </p:txBody>
      </p:sp>
      <p:pic>
        <p:nvPicPr>
          <p:cNvPr id="5" name="Afbeelding 4" descr="Afbeelding met rood, tekening&#10;&#10;Automatisch gegenereerde beschrijving">
            <a:extLst>
              <a:ext uri="{FF2B5EF4-FFF2-40B4-BE49-F238E27FC236}">
                <a16:creationId xmlns:a16="http://schemas.microsoft.com/office/drawing/2014/main" id="{034226E6-B054-1C45-9D42-C138BFEE70CD}"/>
              </a:ext>
            </a:extLst>
          </p:cNvPr>
          <p:cNvPicPr>
            <a:picLocks noChangeAspect="1"/>
          </p:cNvPicPr>
          <p:nvPr/>
        </p:nvPicPr>
        <p:blipFill rotWithShape="1">
          <a:blip r:embed="rId2"/>
          <a:srcRect l="6816" r="4275"/>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ijdelijke aanduiding voor inhoud 2">
            <a:extLst>
              <a:ext uri="{FF2B5EF4-FFF2-40B4-BE49-F238E27FC236}">
                <a16:creationId xmlns:a16="http://schemas.microsoft.com/office/drawing/2014/main" id="{E7C2CAA3-3E68-6B41-A4F6-51632193B65F}"/>
              </a:ext>
            </a:extLst>
          </p:cNvPr>
          <p:cNvSpPr>
            <a:spLocks noGrp="1"/>
          </p:cNvSpPr>
          <p:nvPr>
            <p:ph idx="1"/>
          </p:nvPr>
        </p:nvSpPr>
        <p:spPr>
          <a:xfrm>
            <a:off x="6417734" y="2614612"/>
            <a:ext cx="5291663" cy="3752849"/>
          </a:xfrm>
        </p:spPr>
        <p:txBody>
          <a:bodyPr>
            <a:normAutofit/>
          </a:bodyPr>
          <a:lstStyle/>
          <a:p>
            <a:r>
              <a:rPr lang="nl-NL" sz="1800"/>
              <a:t>Voedingswaarde conform Albert Heijn (per eenpersoonsportie)</a:t>
            </a:r>
          </a:p>
          <a:p>
            <a:pPr fontAlgn="base"/>
            <a:r>
              <a:rPr lang="nl-NL" sz="1800"/>
              <a:t>energie 575 kcal</a:t>
            </a:r>
          </a:p>
          <a:p>
            <a:pPr fontAlgn="base"/>
            <a:r>
              <a:rPr lang="nl-NL" sz="1800"/>
              <a:t>eiwit 21 g</a:t>
            </a:r>
          </a:p>
          <a:p>
            <a:pPr fontAlgn="base"/>
            <a:r>
              <a:rPr lang="nl-NL" sz="1800"/>
              <a:t>koolhydraten 62 g</a:t>
            </a:r>
          </a:p>
          <a:p>
            <a:pPr fontAlgn="base"/>
            <a:r>
              <a:rPr lang="nl-NL" sz="1800"/>
              <a:t>vet 27 g</a:t>
            </a:r>
            <a:br>
              <a:rPr lang="nl-NL" sz="1800"/>
            </a:br>
            <a:r>
              <a:rPr lang="nl-NL" sz="1800"/>
              <a:t>waarvan verzadigd 0 g</a:t>
            </a:r>
          </a:p>
          <a:p>
            <a:endParaRPr lang="nl-NL" sz="1800"/>
          </a:p>
        </p:txBody>
      </p:sp>
    </p:spTree>
    <p:extLst>
      <p:ext uri="{BB962C8B-B14F-4D97-AF65-F5344CB8AC3E}">
        <p14:creationId xmlns:p14="http://schemas.microsoft.com/office/powerpoint/2010/main" val="128483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8A792-DC74-4245-95EE-FF771F65701D}"/>
              </a:ext>
            </a:extLst>
          </p:cNvPr>
          <p:cNvSpPr>
            <a:spLocks noGrp="1"/>
          </p:cNvSpPr>
          <p:nvPr>
            <p:ph type="title"/>
          </p:nvPr>
        </p:nvSpPr>
        <p:spPr>
          <a:xfrm>
            <a:off x="481013" y="3752849"/>
            <a:ext cx="3290887" cy="2452687"/>
          </a:xfrm>
        </p:spPr>
        <p:txBody>
          <a:bodyPr anchor="ctr">
            <a:normAutofit/>
          </a:bodyPr>
          <a:lstStyle/>
          <a:p>
            <a:r>
              <a:rPr lang="nl-NL" sz="3600" dirty="0"/>
              <a:t>Zelf kruidenmix maken zonder zout</a:t>
            </a:r>
          </a:p>
        </p:txBody>
      </p:sp>
      <p:pic>
        <p:nvPicPr>
          <p:cNvPr id="5" name="Afbeelding 4" descr="Afbeelding met tafel, zitten, bloem, rood&#10;&#10;Automatisch gegenereerde beschrijving">
            <a:extLst>
              <a:ext uri="{FF2B5EF4-FFF2-40B4-BE49-F238E27FC236}">
                <a16:creationId xmlns:a16="http://schemas.microsoft.com/office/drawing/2014/main" id="{EB89609F-7F2C-AE46-A5D8-22023438B25D}"/>
              </a:ext>
            </a:extLst>
          </p:cNvPr>
          <p:cNvPicPr>
            <a:picLocks noChangeAspect="1"/>
          </p:cNvPicPr>
          <p:nvPr/>
        </p:nvPicPr>
        <p:blipFill rotWithShape="1">
          <a:blip r:embed="rId2"/>
          <a:srcRect l="2251" r="10679"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jdelijke aanduiding voor inhoud 2">
            <a:extLst>
              <a:ext uri="{FF2B5EF4-FFF2-40B4-BE49-F238E27FC236}">
                <a16:creationId xmlns:a16="http://schemas.microsoft.com/office/drawing/2014/main" id="{676E0B72-8527-6B48-B67B-2C7F18035B9A}"/>
              </a:ext>
            </a:extLst>
          </p:cNvPr>
          <p:cNvSpPr>
            <a:spLocks noGrp="1"/>
          </p:cNvSpPr>
          <p:nvPr>
            <p:ph idx="1"/>
          </p:nvPr>
        </p:nvSpPr>
        <p:spPr>
          <a:xfrm>
            <a:off x="3457576" y="3752849"/>
            <a:ext cx="8253412" cy="2767013"/>
          </a:xfrm>
        </p:spPr>
        <p:txBody>
          <a:bodyPr anchor="ctr">
            <a:normAutofit/>
          </a:bodyPr>
          <a:lstStyle/>
          <a:p>
            <a:pPr fontAlgn="base"/>
            <a:r>
              <a:rPr lang="nl-NL" sz="1800" cap="all" dirty="0"/>
              <a:t>MACARONIMIX, </a:t>
            </a:r>
            <a:r>
              <a:rPr lang="nl-NL" sz="1800" cap="all" dirty="0" err="1"/>
              <a:t>wAT</a:t>
            </a:r>
            <a:r>
              <a:rPr lang="nl-NL" sz="1800" cap="all" dirty="0"/>
              <a:t> HEB JE NODIG?</a:t>
            </a:r>
          </a:p>
          <a:p>
            <a:pPr marL="0" indent="0" fontAlgn="base">
              <a:buNone/>
            </a:pPr>
            <a:r>
              <a:rPr lang="nl-NL" sz="1800" dirty="0"/>
              <a:t>3 el basilicum</a:t>
            </a:r>
            <a:br>
              <a:rPr lang="nl-NL" sz="1800" dirty="0"/>
            </a:br>
            <a:r>
              <a:rPr lang="nl-NL" sz="1800" dirty="0"/>
              <a:t>3 el oregano</a:t>
            </a:r>
            <a:br>
              <a:rPr lang="nl-NL" sz="1800" dirty="0"/>
            </a:br>
            <a:r>
              <a:rPr lang="nl-NL" sz="1800" dirty="0"/>
              <a:t>1,5 el marjolein</a:t>
            </a:r>
            <a:br>
              <a:rPr lang="nl-NL" sz="1800" dirty="0"/>
            </a:br>
            <a:r>
              <a:rPr lang="nl-NL" sz="1800" dirty="0"/>
              <a:t>1,5 el tijm</a:t>
            </a:r>
            <a:br>
              <a:rPr lang="nl-NL" sz="1800" dirty="0"/>
            </a:br>
            <a:r>
              <a:rPr lang="nl-NL" sz="1800" dirty="0"/>
              <a:t>1,5 el knoflook</a:t>
            </a:r>
            <a:br>
              <a:rPr lang="nl-NL" sz="1800" dirty="0"/>
            </a:br>
            <a:r>
              <a:rPr lang="nl-NL" sz="1800" dirty="0"/>
              <a:t>¾ el rozemarijn</a:t>
            </a:r>
          </a:p>
          <a:p>
            <a:pPr marL="0" indent="0" fontAlgn="base">
              <a:buNone/>
            </a:pPr>
            <a:r>
              <a:rPr lang="nl-NL" sz="1700" dirty="0"/>
              <a:t>Gebruik ongeveer 1 el van het mengsel voor je macaroni, meer naar smaak kan natuurlijk altijd.</a:t>
            </a:r>
          </a:p>
        </p:txBody>
      </p:sp>
    </p:spTree>
    <p:extLst>
      <p:ext uri="{BB962C8B-B14F-4D97-AF65-F5344CB8AC3E}">
        <p14:creationId xmlns:p14="http://schemas.microsoft.com/office/powerpoint/2010/main" val="277340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0923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4FE506E-EA42-5C42-AD2F-E8B3ECA17FA0}"/>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Nog een recept bekijken</a:t>
            </a:r>
          </a:p>
        </p:txBody>
      </p:sp>
      <p:pic>
        <p:nvPicPr>
          <p:cNvPr id="5" name="Afbeelding 4" descr="Afbeelding met plant, tafel, venster, voedsel&#10;&#10;Automatisch gegenereerde beschrijving">
            <a:extLst>
              <a:ext uri="{FF2B5EF4-FFF2-40B4-BE49-F238E27FC236}">
                <a16:creationId xmlns:a16="http://schemas.microsoft.com/office/drawing/2014/main" id="{83354468-66B6-8340-85AE-0E1865B8EE10}"/>
              </a:ext>
            </a:extLst>
          </p:cNvPr>
          <p:cNvPicPr>
            <a:picLocks noChangeAspect="1"/>
          </p:cNvPicPr>
          <p:nvPr/>
        </p:nvPicPr>
        <p:blipFill rotWithShape="1">
          <a:blip r:embed="rId2"/>
          <a:srcRect l="3767"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EC067B4-9B6C-FF41-ABBA-52A6E0C1D3F7}"/>
              </a:ext>
            </a:extLst>
          </p:cNvPr>
          <p:cNvSpPr>
            <a:spLocks noGrp="1"/>
          </p:cNvSpPr>
          <p:nvPr>
            <p:ph idx="1"/>
          </p:nvPr>
        </p:nvSpPr>
        <p:spPr>
          <a:xfrm>
            <a:off x="8029319" y="917725"/>
            <a:ext cx="3424739" cy="4852362"/>
          </a:xfrm>
        </p:spPr>
        <p:txBody>
          <a:bodyPr anchor="ctr">
            <a:normAutofit/>
          </a:bodyPr>
          <a:lstStyle/>
          <a:p>
            <a:r>
              <a:rPr lang="nl-NL" sz="1700" b="1" i="1">
                <a:solidFill>
                  <a:srgbClr val="FFFFFF"/>
                </a:solidFill>
              </a:rPr>
              <a:t>Ingrediënten</a:t>
            </a:r>
          </a:p>
          <a:p>
            <a:r>
              <a:rPr lang="nl-NL" sz="1700">
                <a:solidFill>
                  <a:srgbClr val="FFFFFF"/>
                </a:solidFill>
              </a:rPr>
              <a:t>8 tomaten</a:t>
            </a:r>
          </a:p>
          <a:p>
            <a:r>
              <a:rPr lang="nl-NL" sz="1700">
                <a:solidFill>
                  <a:srgbClr val="FFFFFF"/>
                </a:solidFill>
              </a:rPr>
              <a:t>Verse tijm, basilicum, rozemarijn, bieslook, </a:t>
            </a:r>
          </a:p>
          <a:p>
            <a:r>
              <a:rPr lang="nl-NL" sz="1700">
                <a:solidFill>
                  <a:srgbClr val="FFFFFF"/>
                </a:solidFill>
              </a:rPr>
              <a:t>Peterselie en oregano</a:t>
            </a:r>
          </a:p>
          <a:p>
            <a:r>
              <a:rPr lang="nl-NL" sz="1700">
                <a:solidFill>
                  <a:srgbClr val="FFFFFF"/>
                </a:solidFill>
              </a:rPr>
              <a:t>1 ui</a:t>
            </a:r>
          </a:p>
          <a:p>
            <a:r>
              <a:rPr lang="nl-NL" sz="1700">
                <a:solidFill>
                  <a:srgbClr val="FFFFFF"/>
                </a:solidFill>
              </a:rPr>
              <a:t>2 teentjes knoflook</a:t>
            </a:r>
          </a:p>
          <a:p>
            <a:r>
              <a:rPr lang="nl-NL" sz="1700">
                <a:solidFill>
                  <a:srgbClr val="FFFFFF"/>
                </a:solidFill>
              </a:rPr>
              <a:t>5 klein gesneden gedroogde tomaatjes</a:t>
            </a:r>
          </a:p>
          <a:p>
            <a:r>
              <a:rPr lang="nl-NL" sz="1700">
                <a:solidFill>
                  <a:srgbClr val="FFFFFF"/>
                </a:solidFill>
              </a:rPr>
              <a:t>2 plakken Ham van 0,5 cm dik</a:t>
            </a:r>
          </a:p>
          <a:p>
            <a:r>
              <a:rPr lang="nl-NL" sz="1700">
                <a:solidFill>
                  <a:srgbClr val="FFFFFF"/>
                </a:solidFill>
              </a:rPr>
              <a:t>2 plakken Kipfilet van 0,5 cm dik</a:t>
            </a:r>
          </a:p>
          <a:p>
            <a:r>
              <a:rPr lang="nl-NL" sz="1700">
                <a:solidFill>
                  <a:srgbClr val="FFFFFF"/>
                </a:solidFill>
              </a:rPr>
              <a:t>Macaroni</a:t>
            </a:r>
          </a:p>
          <a:p>
            <a:r>
              <a:rPr lang="nl-NL" sz="1700">
                <a:solidFill>
                  <a:srgbClr val="FFFFFF"/>
                </a:solidFill>
              </a:rPr>
              <a:t>Zout</a:t>
            </a:r>
          </a:p>
          <a:p>
            <a:r>
              <a:rPr lang="nl-NL" sz="1700">
                <a:solidFill>
                  <a:srgbClr val="FFFFFF"/>
                </a:solidFill>
              </a:rPr>
              <a:t>Peper</a:t>
            </a:r>
          </a:p>
          <a:p>
            <a:endParaRPr lang="nl-NL" sz="1700">
              <a:solidFill>
                <a:srgbClr val="FFFFFF"/>
              </a:solidFill>
            </a:endParaRPr>
          </a:p>
        </p:txBody>
      </p:sp>
    </p:spTree>
    <p:extLst>
      <p:ext uri="{BB962C8B-B14F-4D97-AF65-F5344CB8AC3E}">
        <p14:creationId xmlns:p14="http://schemas.microsoft.com/office/powerpoint/2010/main" val="326718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454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0BB2015-D2F5-6D4F-9244-E0695C1677CD}"/>
              </a:ext>
            </a:extLst>
          </p:cNvPr>
          <p:cNvSpPr>
            <a:spLocks noGrp="1"/>
          </p:cNvSpPr>
          <p:nvPr>
            <p:ph type="title"/>
          </p:nvPr>
        </p:nvSpPr>
        <p:spPr>
          <a:xfrm>
            <a:off x="524256" y="4767072"/>
            <a:ext cx="6594189" cy="1625210"/>
          </a:xfrm>
        </p:spPr>
        <p:txBody>
          <a:bodyPr>
            <a:normAutofit/>
          </a:bodyPr>
          <a:lstStyle/>
          <a:p>
            <a:pPr algn="r"/>
            <a:r>
              <a:rPr lang="nl-NL" dirty="0">
                <a:solidFill>
                  <a:srgbClr val="FFFFFF"/>
                </a:solidFill>
              </a:rPr>
              <a:t>Waarom ook al weer minder zout en meer kalium</a:t>
            </a:r>
          </a:p>
        </p:txBody>
      </p:sp>
      <p:pic>
        <p:nvPicPr>
          <p:cNvPr id="5" name="Afbeelding 4" descr="Afbeelding met voedsel, fruit, tafel, zitten&#10;&#10;Automatisch gegenereerde beschrijving">
            <a:extLst>
              <a:ext uri="{FF2B5EF4-FFF2-40B4-BE49-F238E27FC236}">
                <a16:creationId xmlns:a16="http://schemas.microsoft.com/office/drawing/2014/main" id="{0A37572C-469F-0248-8CCF-D50BD3FC1F57}"/>
              </a:ext>
            </a:extLst>
          </p:cNvPr>
          <p:cNvPicPr>
            <a:picLocks noChangeAspect="1"/>
          </p:cNvPicPr>
          <p:nvPr/>
        </p:nvPicPr>
        <p:blipFill rotWithShape="1">
          <a:blip r:embed="rId3"/>
          <a:srcRect t="5941" r="1" b="2287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1A51FC8-9848-AB4D-A5C9-DDD3524171B6}"/>
              </a:ext>
            </a:extLst>
          </p:cNvPr>
          <p:cNvSpPr>
            <a:spLocks noGrp="1"/>
          </p:cNvSpPr>
          <p:nvPr>
            <p:ph idx="1"/>
          </p:nvPr>
        </p:nvSpPr>
        <p:spPr>
          <a:xfrm>
            <a:off x="7729539" y="917724"/>
            <a:ext cx="3938206" cy="5474558"/>
          </a:xfrm>
        </p:spPr>
        <p:txBody>
          <a:bodyPr anchor="ctr">
            <a:normAutofit fontScale="92500" lnSpcReduction="10000"/>
          </a:bodyPr>
          <a:lstStyle/>
          <a:p>
            <a:r>
              <a:rPr lang="nl-NL" sz="2000" dirty="0">
                <a:solidFill>
                  <a:srgbClr val="FFFFFF"/>
                </a:solidFill>
              </a:rPr>
              <a:t>Interactie tussen natrium en kalium bepalend is voor de bloeddruk. </a:t>
            </a:r>
          </a:p>
          <a:p>
            <a:r>
              <a:rPr lang="nl-NL" sz="2000" dirty="0">
                <a:solidFill>
                  <a:srgbClr val="FFFFFF"/>
                </a:solidFill>
              </a:rPr>
              <a:t>Toename van kalium net zo belangrijk als afname van natrium. </a:t>
            </a:r>
          </a:p>
          <a:p>
            <a:r>
              <a:rPr lang="nl-NL" sz="2000" dirty="0">
                <a:solidFill>
                  <a:srgbClr val="FFFFFF"/>
                </a:solidFill>
              </a:rPr>
              <a:t>Als de kaliumintake stijgt, wordt er in het lichaam minder natrium en water vastgehouden door de nieren.</a:t>
            </a:r>
          </a:p>
          <a:p>
            <a:r>
              <a:rPr lang="nl-NL" sz="2000" dirty="0">
                <a:solidFill>
                  <a:srgbClr val="FFFFFF"/>
                </a:solidFill>
              </a:rPr>
              <a:t>Een groot Amerikaanse studie laat zien dat mensen die veel zout en weinig kalium eten een 2 keer zo groot risico lopen om te sterven aan een hartaanval dan mensen die ongeveer evenveel natrium als kalium binnenkrijgen. Het gaat dus vooral om de balans tussen natrium en kalium, zo zeggen de onderzoekers. Aan het onderzoek deden ruim 12.000 personen mee, die 14,8 jaar werden gevolgd.</a:t>
            </a:r>
          </a:p>
        </p:txBody>
      </p:sp>
    </p:spTree>
    <p:extLst>
      <p:ext uri="{BB962C8B-B14F-4D97-AF65-F5344CB8AC3E}">
        <p14:creationId xmlns:p14="http://schemas.microsoft.com/office/powerpoint/2010/main" val="376998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8840FE-155C-084B-97F3-7E44243B809D}"/>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a:t>Laatste check recepten</a:t>
            </a:r>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A1D4552C-4F3C-0D42-8FB9-634BCE38CE08}"/>
              </a:ext>
            </a:extLst>
          </p:cNvPr>
          <p:cNvPicPr>
            <a:picLocks noGrp="1" noChangeAspect="1"/>
          </p:cNvPicPr>
          <p:nvPr>
            <p:ph idx="1"/>
          </p:nvPr>
        </p:nvPicPr>
        <p:blipFill rotWithShape="1">
          <a:blip r:embed="rId2"/>
          <a:srcRect r="1" b="8473"/>
          <a:stretch/>
        </p:blipFill>
        <p:spPr>
          <a:xfrm>
            <a:off x="733507" y="666728"/>
            <a:ext cx="5536001" cy="5465791"/>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52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en, tekening, doos, rood&#10;&#10;Automatisch gegenereerde beschrijving">
            <a:extLst>
              <a:ext uri="{FF2B5EF4-FFF2-40B4-BE49-F238E27FC236}">
                <a16:creationId xmlns:a16="http://schemas.microsoft.com/office/drawing/2014/main" id="{2C4390E0-F3E3-0642-944F-C2F9FE9CD8A4}"/>
              </a:ext>
            </a:extLst>
          </p:cNvPr>
          <p:cNvPicPr>
            <a:picLocks noGrp="1" noChangeAspect="1"/>
          </p:cNvPicPr>
          <p:nvPr>
            <p:ph idx="4294967295"/>
          </p:nvPr>
        </p:nvPicPr>
        <p:blipFill rotWithShape="1">
          <a:blip r:embed="rId2"/>
          <a:srcRect t="11322" r="-4" b="17962"/>
          <a:stretch/>
        </p:blipFill>
        <p:spPr>
          <a:xfrm>
            <a:off x="643467" y="1777461"/>
            <a:ext cx="5294716" cy="3303075"/>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zwart, donker, foto, wit&#10;&#10;Automatisch gegenereerde beschrijving">
            <a:extLst>
              <a:ext uri="{FF2B5EF4-FFF2-40B4-BE49-F238E27FC236}">
                <a16:creationId xmlns:a16="http://schemas.microsoft.com/office/drawing/2014/main" id="{61F165B1-9D0B-EE43-AAA2-8F5C12EC4917}"/>
              </a:ext>
            </a:extLst>
          </p:cNvPr>
          <p:cNvPicPr>
            <a:picLocks noChangeAspect="1"/>
          </p:cNvPicPr>
          <p:nvPr/>
        </p:nvPicPr>
        <p:blipFill rotWithShape="1">
          <a:blip r:embed="rId3"/>
          <a:srcRect t="13474" r="-1" b="24141"/>
          <a:stretch/>
        </p:blipFill>
        <p:spPr>
          <a:xfrm>
            <a:off x="6253817" y="1777462"/>
            <a:ext cx="5294715" cy="3303076"/>
          </a:xfrm>
          <a:prstGeom prst="rect">
            <a:avLst/>
          </a:prstGeom>
        </p:spPr>
      </p:pic>
    </p:spTree>
    <p:extLst>
      <p:ext uri="{BB962C8B-B14F-4D97-AF65-F5344CB8AC3E}">
        <p14:creationId xmlns:p14="http://schemas.microsoft.com/office/powerpoint/2010/main" val="91939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2249-6DB1-2A4F-8233-4D0F0D170DD3}"/>
              </a:ext>
            </a:extLst>
          </p:cNvPr>
          <p:cNvSpPr>
            <a:spLocks noGrp="1"/>
          </p:cNvSpPr>
          <p:nvPr>
            <p:ph type="title"/>
          </p:nvPr>
        </p:nvSpPr>
        <p:spPr>
          <a:xfrm>
            <a:off x="1114096" y="365125"/>
            <a:ext cx="10239703" cy="717441"/>
          </a:xfrm>
        </p:spPr>
        <p:txBody>
          <a:bodyPr>
            <a:noAutofit/>
          </a:bodyPr>
          <a:lstStyle/>
          <a:p>
            <a:r>
              <a:rPr lang="nl-NL" sz="6000" dirty="0">
                <a:solidFill>
                  <a:schemeClr val="accent1"/>
                </a:solidFill>
              </a:rPr>
              <a:t>Begrippenlijst</a:t>
            </a:r>
          </a:p>
        </p:txBody>
      </p:sp>
      <p:graphicFrame>
        <p:nvGraphicFramePr>
          <p:cNvPr id="4" name="Tijdelijke aanduiding voor inhoud 3">
            <a:extLst>
              <a:ext uri="{FF2B5EF4-FFF2-40B4-BE49-F238E27FC236}">
                <a16:creationId xmlns:a16="http://schemas.microsoft.com/office/drawing/2014/main" id="{EC11F014-E920-B54B-A10A-53714A0D1E9B}"/>
              </a:ext>
            </a:extLst>
          </p:cNvPr>
          <p:cNvGraphicFramePr>
            <a:graphicFrameLocks noGrp="1"/>
          </p:cNvGraphicFramePr>
          <p:nvPr>
            <p:ph idx="1"/>
            <p:extLst>
              <p:ext uri="{D42A27DB-BD31-4B8C-83A1-F6EECF244321}">
                <p14:modId xmlns:p14="http://schemas.microsoft.com/office/powerpoint/2010/main" val="3776149912"/>
              </p:ext>
            </p:extLst>
          </p:nvPr>
        </p:nvGraphicFramePr>
        <p:xfrm>
          <a:off x="838201" y="1082567"/>
          <a:ext cx="9598571" cy="5410306"/>
        </p:xfrm>
        <a:graphic>
          <a:graphicData uri="http://schemas.openxmlformats.org/drawingml/2006/table">
            <a:tbl>
              <a:tblPr firstRow="1" firstCol="1" bandRow="1">
                <a:tableStyleId>{69012ECD-51FC-41F1-AA8D-1B2483CD663E}</a:tableStyleId>
              </a:tblPr>
              <a:tblGrid>
                <a:gridCol w="2306234">
                  <a:extLst>
                    <a:ext uri="{9D8B030D-6E8A-4147-A177-3AD203B41FA5}">
                      <a16:colId xmlns:a16="http://schemas.microsoft.com/office/drawing/2014/main" val="4226770467"/>
                    </a:ext>
                  </a:extLst>
                </a:gridCol>
                <a:gridCol w="7292337">
                  <a:extLst>
                    <a:ext uri="{9D8B030D-6E8A-4147-A177-3AD203B41FA5}">
                      <a16:colId xmlns:a16="http://schemas.microsoft.com/office/drawing/2014/main" val="2084330999"/>
                    </a:ext>
                  </a:extLst>
                </a:gridCol>
              </a:tblGrid>
              <a:tr h="394304">
                <a:tc>
                  <a:txBody>
                    <a:bodyPr/>
                    <a:lstStyle/>
                    <a:p>
                      <a:pPr algn="ctr">
                        <a:spcAft>
                          <a:spcPts val="0"/>
                        </a:spcAft>
                        <a:tabLst>
                          <a:tab pos="180340" algn="l"/>
                        </a:tabLst>
                      </a:pPr>
                      <a:r>
                        <a:rPr lang="nl-NL" sz="900" dirty="0">
                          <a:effectLst/>
                        </a:rPr>
                        <a:t>Begrip</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lgn="ctr">
                        <a:spcAft>
                          <a:spcPts val="0"/>
                        </a:spcAft>
                        <a:tabLst>
                          <a:tab pos="180340" algn="l"/>
                        </a:tabLst>
                      </a:pPr>
                      <a:r>
                        <a:rPr lang="nl-NL" sz="900" dirty="0">
                          <a:effectLst/>
                        </a:rPr>
                        <a:t>Toelichting</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795331408"/>
                  </a:ext>
                </a:extLst>
              </a:tr>
              <a:tr h="327404">
                <a:tc>
                  <a:txBody>
                    <a:bodyPr/>
                    <a:lstStyle/>
                    <a:p>
                      <a:pPr>
                        <a:spcBef>
                          <a:spcPts val="200"/>
                        </a:spcBef>
                        <a:spcAft>
                          <a:spcPts val="200"/>
                        </a:spcAft>
                        <a:tabLst>
                          <a:tab pos="180340" algn="l"/>
                        </a:tabLst>
                      </a:pPr>
                      <a:r>
                        <a:rPr lang="nl-NL" sz="1000" b="1" dirty="0">
                          <a:solidFill>
                            <a:schemeClr val="tx1"/>
                          </a:solidFill>
                          <a:effectLst/>
                        </a:rPr>
                        <a:t>Nudging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000" b="1">
                          <a:solidFill>
                            <a:schemeClr val="tx1"/>
                          </a:solidFill>
                          <a:effectLst/>
                        </a:rPr>
                        <a:t>Je snapt op welke wijze nudging gedrag kan beïnvloeden. Je weet welke verschillende vormen er zijn en je kunt ook voorbeelden benoemen.</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127229619"/>
                  </a:ext>
                </a:extLst>
              </a:tr>
              <a:tr h="327404">
                <a:tc>
                  <a:txBody>
                    <a:bodyPr/>
                    <a:lstStyle/>
                    <a:p>
                      <a:pPr>
                        <a:spcBef>
                          <a:spcPts val="200"/>
                        </a:spcBef>
                        <a:spcAft>
                          <a:spcPts val="200"/>
                        </a:spcAft>
                        <a:tabLst>
                          <a:tab pos="180340" algn="l"/>
                        </a:tabLst>
                      </a:pPr>
                      <a:r>
                        <a:rPr lang="nl-NL" sz="1000" b="1" dirty="0">
                          <a:solidFill>
                            <a:schemeClr val="tx1"/>
                          </a:solidFill>
                          <a:effectLst/>
                        </a:rPr>
                        <a:t>Voedselverspilling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a:solidFill>
                            <a:schemeClr val="tx1"/>
                          </a:solidFill>
                          <a:effectLst/>
                        </a:rPr>
                        <a:t>Je kunt benoemen wat voedselverspilling is en kunt een relatie leggen met de ladder van Moerman (zie volgend begrip)</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323327758"/>
                  </a:ext>
                </a:extLst>
              </a:tr>
              <a:tr h="163702">
                <a:tc>
                  <a:txBody>
                    <a:bodyPr/>
                    <a:lstStyle/>
                    <a:p>
                      <a:pPr>
                        <a:spcBef>
                          <a:spcPts val="200"/>
                        </a:spcBef>
                        <a:spcAft>
                          <a:spcPts val="200"/>
                        </a:spcAft>
                        <a:tabLst>
                          <a:tab pos="180340" algn="l"/>
                        </a:tabLst>
                      </a:pPr>
                      <a:r>
                        <a:rPr lang="nl-NL" sz="1000" b="1" dirty="0">
                          <a:solidFill>
                            <a:schemeClr val="tx1"/>
                          </a:solidFill>
                          <a:effectLst/>
                        </a:rPr>
                        <a:t>Ladder van Moerman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a:solidFill>
                            <a:schemeClr val="tx1"/>
                          </a:solidFill>
                          <a:effectLst/>
                        </a:rPr>
                        <a:t>Je snapt wat de ladder van Moerman beschrijft en begrijpt de opbouw van de piramide.</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4190624375"/>
                  </a:ext>
                </a:extLst>
              </a:tr>
              <a:tr h="654809">
                <a:tc>
                  <a:txBody>
                    <a:bodyPr/>
                    <a:lstStyle/>
                    <a:p>
                      <a:pPr>
                        <a:spcAft>
                          <a:spcPts val="0"/>
                        </a:spcAft>
                      </a:pPr>
                      <a:r>
                        <a:rPr lang="nl-NL" sz="1000" b="1" dirty="0">
                          <a:solidFill>
                            <a:schemeClr val="tx1"/>
                          </a:solidFill>
                          <a:effectLst/>
                        </a:rPr>
                        <a:t>Gezonde leef- en werkomgeving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000" b="1">
                          <a:solidFill>
                            <a:schemeClr val="tx1"/>
                          </a:solidFill>
                          <a:effectLst/>
                        </a:rPr>
                        <a:t>Je kunt aangeven hoe de omgeving van invloed is op de gezondheid. </a:t>
                      </a:r>
                    </a:p>
                    <a:p>
                      <a:pPr>
                        <a:spcAft>
                          <a:spcPts val="0"/>
                        </a:spcAft>
                      </a:pPr>
                      <a:r>
                        <a:rPr lang="nl-NL" sz="1000" b="1">
                          <a:solidFill>
                            <a:schemeClr val="tx1"/>
                          </a:solidFill>
                          <a:effectLst/>
                        </a:rPr>
                        <a:t>Je kunt de relatie tussen luchtkwaliteit en gezondheid uitleggen. Je kunt de rol van fijnstof hierin uitleggen.</a:t>
                      </a:r>
                    </a:p>
                    <a:p>
                      <a:pPr>
                        <a:spcAft>
                          <a:spcPts val="0"/>
                        </a:spcAft>
                      </a:pPr>
                      <a:r>
                        <a:rPr lang="nl-NL" sz="1000" b="1">
                          <a:solidFill>
                            <a:schemeClr val="tx1"/>
                          </a:solidFill>
                          <a:effectLst/>
                        </a:rPr>
                        <a:t>Je kunt de term ‘sick building syndrome’ uitleggen en verschillende oorzaken hiervan benoemen. Daarnaast ben je bekent met de klachten die mensen kunnen hebben.</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126515976"/>
                  </a:ext>
                </a:extLst>
              </a:tr>
              <a:tr h="163702">
                <a:tc>
                  <a:txBody>
                    <a:bodyPr/>
                    <a:lstStyle/>
                    <a:p>
                      <a:pPr>
                        <a:spcBef>
                          <a:spcPts val="200"/>
                        </a:spcBef>
                        <a:spcAft>
                          <a:spcPts val="200"/>
                        </a:spcAft>
                        <a:tabLst>
                          <a:tab pos="180340" algn="l"/>
                        </a:tabLst>
                      </a:pPr>
                      <a:r>
                        <a:rPr lang="nl-NL" sz="1000" b="1">
                          <a:solidFill>
                            <a:schemeClr val="tx1"/>
                          </a:solidFill>
                          <a:effectLst/>
                        </a:rPr>
                        <a:t>Hittestress</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kunt uitleggen wat hittestress is en wat de impact is op mens, dier en milieu.</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3282150"/>
                  </a:ext>
                </a:extLst>
              </a:tr>
              <a:tr h="512094">
                <a:tc>
                  <a:txBody>
                    <a:bodyPr/>
                    <a:lstStyle/>
                    <a:p>
                      <a:pPr>
                        <a:spcAft>
                          <a:spcPts val="0"/>
                        </a:spcAft>
                      </a:pPr>
                      <a:r>
                        <a:rPr lang="nl-NL" sz="1000" b="1">
                          <a:solidFill>
                            <a:schemeClr val="tx1"/>
                          </a:solidFill>
                          <a:effectLst/>
                        </a:rPr>
                        <a:t>Groen en gezonde leef- en werkomgeving</a:t>
                      </a:r>
                    </a:p>
                    <a:p>
                      <a:pPr>
                        <a:spcBef>
                          <a:spcPts val="200"/>
                        </a:spcBef>
                        <a:spcAft>
                          <a:spcPts val="200"/>
                        </a:spcAft>
                        <a:tabLst>
                          <a:tab pos="180340" algn="l"/>
                        </a:tabLst>
                      </a:pPr>
                      <a:r>
                        <a:rPr lang="nl-NL" sz="1000" b="1">
                          <a:solidFill>
                            <a:schemeClr val="tx1"/>
                          </a:solidFill>
                          <a:effectLst/>
                        </a:rPr>
                        <a:t> </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000" b="1" dirty="0">
                          <a:solidFill>
                            <a:schemeClr val="tx1"/>
                          </a:solidFill>
                          <a:effectLst/>
                        </a:rPr>
                        <a:t>Je weet wat fotosynthese is.</a:t>
                      </a:r>
                    </a:p>
                    <a:p>
                      <a:pPr>
                        <a:spcAft>
                          <a:spcPts val="0"/>
                        </a:spcAft>
                      </a:pPr>
                      <a:r>
                        <a:rPr lang="nl-NL" sz="1000" b="1" dirty="0">
                          <a:solidFill>
                            <a:schemeClr val="tx1"/>
                          </a:solidFill>
                          <a:effectLst/>
                        </a:rPr>
                        <a:t>Je kunt het effect van planten/groen op de omgeving en gezondheid benoemen.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206171426"/>
                  </a:ext>
                </a:extLst>
              </a:tr>
              <a:tr h="327404">
                <a:tc>
                  <a:txBody>
                    <a:bodyPr/>
                    <a:lstStyle/>
                    <a:p>
                      <a:pPr>
                        <a:spcBef>
                          <a:spcPts val="200"/>
                        </a:spcBef>
                        <a:spcAft>
                          <a:spcPts val="200"/>
                        </a:spcAft>
                        <a:tabLst>
                          <a:tab pos="180340" algn="l"/>
                        </a:tabLst>
                      </a:pPr>
                      <a:r>
                        <a:rPr lang="nl-NL" sz="1000" b="1">
                          <a:solidFill>
                            <a:schemeClr val="tx1"/>
                          </a:solidFill>
                          <a:effectLst/>
                        </a:rPr>
                        <a:t>Gezonde leefstijl (en voeding)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begrijpt wat de rol van voeding is bij een gezonde leefstijl en kunt de voordelen ook benoemen.. Daarnaast ben je bekent met alle andere aspecten die van belang zijn bij een gezonde leefstijl.</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9111050"/>
                  </a:ext>
                </a:extLst>
              </a:tr>
              <a:tr h="163702">
                <a:tc>
                  <a:txBody>
                    <a:bodyPr/>
                    <a:lstStyle/>
                    <a:p>
                      <a:pPr>
                        <a:spcBef>
                          <a:spcPts val="200"/>
                        </a:spcBef>
                        <a:spcAft>
                          <a:spcPts val="200"/>
                        </a:spcAft>
                        <a:tabLst>
                          <a:tab pos="180340" algn="l"/>
                        </a:tabLst>
                      </a:pPr>
                      <a:r>
                        <a:rPr lang="nl-NL" sz="1000" b="1">
                          <a:solidFill>
                            <a:schemeClr val="tx1"/>
                          </a:solidFill>
                          <a:effectLst/>
                        </a:rPr>
                        <a:t>Eetgewoontes</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bent bekend met hoe eetgewoontes zich in de tijd hebben ontwikkeld </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3457517453"/>
                  </a:ext>
                </a:extLst>
              </a:tr>
              <a:tr h="163702">
                <a:tc>
                  <a:txBody>
                    <a:bodyPr/>
                    <a:lstStyle/>
                    <a:p>
                      <a:pPr>
                        <a:spcBef>
                          <a:spcPts val="200"/>
                        </a:spcBef>
                        <a:spcAft>
                          <a:spcPts val="200"/>
                        </a:spcAft>
                        <a:tabLst>
                          <a:tab pos="180340" algn="l"/>
                        </a:tabLst>
                      </a:pPr>
                      <a:r>
                        <a:rPr lang="nl-NL" sz="1000" b="1">
                          <a:solidFill>
                            <a:schemeClr val="tx1"/>
                          </a:solidFill>
                          <a:effectLst/>
                        </a:rPr>
                        <a:t>Biologische voeding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weet aan welke voorwaarden biologische voeding moet voldoen.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61024179"/>
                  </a:ext>
                </a:extLst>
              </a:tr>
              <a:tr h="369380">
                <a:tc>
                  <a:txBody>
                    <a:bodyPr/>
                    <a:lstStyle/>
                    <a:p>
                      <a:pPr>
                        <a:spcBef>
                          <a:spcPts val="200"/>
                        </a:spcBef>
                        <a:spcAft>
                          <a:spcPts val="200"/>
                        </a:spcAft>
                        <a:tabLst>
                          <a:tab pos="180340" algn="l"/>
                        </a:tabLst>
                      </a:pPr>
                      <a:r>
                        <a:rPr lang="nl-NL" sz="1000" b="1">
                          <a:solidFill>
                            <a:schemeClr val="tx1"/>
                          </a:solidFill>
                          <a:effectLst/>
                        </a:rPr>
                        <a:t>Duurzame voeding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000" b="1" dirty="0">
                          <a:solidFill>
                            <a:schemeClr val="tx1"/>
                          </a:solidFill>
                          <a:effectLst/>
                        </a:rPr>
                        <a:t>Je kunt uitleggen wat duurzame voeding is.</a:t>
                      </a:r>
                    </a:p>
                    <a:p>
                      <a:pPr>
                        <a:spcBef>
                          <a:spcPts val="200"/>
                        </a:spcBef>
                        <a:spcAft>
                          <a:spcPts val="200"/>
                        </a:spcAft>
                        <a:tabLst>
                          <a:tab pos="180340" algn="l"/>
                        </a:tabLst>
                      </a:pPr>
                      <a:r>
                        <a:rPr lang="nl-NL" sz="1000" b="1" dirty="0">
                          <a:solidFill>
                            <a:schemeClr val="tx1"/>
                          </a:solidFill>
                          <a:effectLst/>
                        </a:rPr>
                        <a:t>Je weet wat het verschil tussen duurzame voeding en biologische voeding.</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41403904"/>
                  </a:ext>
                </a:extLst>
              </a:tr>
              <a:tr h="327404">
                <a:tc>
                  <a:txBody>
                    <a:bodyPr/>
                    <a:lstStyle/>
                    <a:p>
                      <a:pPr>
                        <a:spcAft>
                          <a:spcPts val="0"/>
                        </a:spcAft>
                      </a:pPr>
                      <a:r>
                        <a:rPr lang="nl-NL" sz="1000" b="1">
                          <a:solidFill>
                            <a:schemeClr val="tx1"/>
                          </a:solidFill>
                          <a:effectLst/>
                        </a:rPr>
                        <a:t>Keurmerken</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000" b="1" dirty="0">
                          <a:solidFill>
                            <a:schemeClr val="tx1"/>
                          </a:solidFill>
                          <a:effectLst/>
                        </a:rPr>
                        <a:t>Je kent de top 10 keurmerken en weet op welke wijze keurmerken worden bepaald. Je weet de relatie te leggen naar duurzaam en biologisch.</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4275184616"/>
                  </a:ext>
                </a:extLst>
              </a:tr>
              <a:tr h="533082">
                <a:tc>
                  <a:txBody>
                    <a:bodyPr/>
                    <a:lstStyle/>
                    <a:p>
                      <a:pPr>
                        <a:spcAft>
                          <a:spcPts val="0"/>
                        </a:spcAft>
                      </a:pPr>
                      <a:r>
                        <a:rPr lang="nl-NL" sz="1000" b="1">
                          <a:solidFill>
                            <a:schemeClr val="tx1"/>
                          </a:solidFill>
                          <a:effectLst/>
                        </a:rPr>
                        <a:t>Duurzame voedselproductieketen</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000" b="1" dirty="0">
                          <a:solidFill>
                            <a:schemeClr val="tx1"/>
                          </a:solidFill>
                          <a:effectLst/>
                        </a:rPr>
                        <a:t>Je kan de voedselproductieketen uitleggen en hierbij duurzame voorbeelden adviseren.</a:t>
                      </a:r>
                    </a:p>
                    <a:p>
                      <a:pPr>
                        <a:spcBef>
                          <a:spcPts val="200"/>
                        </a:spcBef>
                        <a:spcAft>
                          <a:spcPts val="200"/>
                        </a:spcAft>
                        <a:tabLst>
                          <a:tab pos="180340" algn="l"/>
                        </a:tabLst>
                      </a:pPr>
                      <a:r>
                        <a:rPr lang="nl-NL" sz="1000" b="1" dirty="0">
                          <a:solidFill>
                            <a:schemeClr val="tx1"/>
                          </a:solidFill>
                          <a:effectLst/>
                        </a:rPr>
                        <a:t>Je kent de 7 stappen die bijdragen tot duurzamer eten en kunt ook uitleggen waarom ze een bijdrage leveren.</a:t>
                      </a:r>
                    </a:p>
                  </a:txBody>
                  <a:tcPr marL="19942" marR="19942" marT="0" marB="0"/>
                </a:tc>
                <a:extLst>
                  <a:ext uri="{0D108BD9-81ED-4DB2-BD59-A6C34878D82A}">
                    <a16:rowId xmlns:a16="http://schemas.microsoft.com/office/drawing/2014/main" val="4116186457"/>
                  </a:ext>
                </a:extLst>
              </a:tr>
              <a:tr h="327404">
                <a:tc>
                  <a:txBody>
                    <a:bodyPr/>
                    <a:lstStyle/>
                    <a:p>
                      <a:pPr>
                        <a:spcAft>
                          <a:spcPts val="0"/>
                        </a:spcAft>
                      </a:pPr>
                      <a:r>
                        <a:rPr lang="nl-NL" sz="1000" b="1">
                          <a:solidFill>
                            <a:schemeClr val="tx1"/>
                          </a:solidFill>
                          <a:effectLst/>
                        </a:rPr>
                        <a:t>Urban farming</a:t>
                      </a:r>
                      <a:endParaRPr lang="nl-NL"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000" b="1" dirty="0">
                          <a:solidFill>
                            <a:schemeClr val="tx1"/>
                          </a:solidFill>
                          <a:effectLst/>
                        </a:rPr>
                        <a:t>Je kunt uitleggen wat Urban </a:t>
                      </a:r>
                      <a:r>
                        <a:rPr lang="nl-NL" sz="1000" b="1" dirty="0" err="1">
                          <a:solidFill>
                            <a:schemeClr val="tx1"/>
                          </a:solidFill>
                          <a:effectLst/>
                        </a:rPr>
                        <a:t>farming</a:t>
                      </a:r>
                      <a:r>
                        <a:rPr lang="nl-NL" sz="1000" b="1" dirty="0">
                          <a:solidFill>
                            <a:schemeClr val="tx1"/>
                          </a:solidFill>
                          <a:effectLst/>
                        </a:rPr>
                        <a:t> is en kunt de relatie leggen met aspecten die bijdragen tot gezondheid.</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310358799"/>
                  </a:ext>
                </a:extLst>
              </a:tr>
              <a:tr h="654809">
                <a:tc>
                  <a:txBody>
                    <a:bodyPr/>
                    <a:lstStyle/>
                    <a:p>
                      <a:pPr>
                        <a:spcAft>
                          <a:spcPts val="0"/>
                        </a:spcAft>
                      </a:pPr>
                      <a:r>
                        <a:rPr lang="nl-NL" sz="1000" b="1" dirty="0">
                          <a:solidFill>
                            <a:schemeClr val="tx1"/>
                          </a:solidFill>
                          <a:effectLst/>
                        </a:rPr>
                        <a:t>Kruiden (en specerijen)</a:t>
                      </a:r>
                      <a:endParaRPr lang="nl-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000" b="1" dirty="0">
                          <a:solidFill>
                            <a:schemeClr val="tx1"/>
                          </a:solidFill>
                          <a:effectLst/>
                        </a:rPr>
                        <a:t>Je weet hoe je kruiden kunt toepassen in een gezonde leefstijl en weet wat signatuurleer is.</a:t>
                      </a:r>
                    </a:p>
                    <a:p>
                      <a:pPr>
                        <a:spcAft>
                          <a:spcPts val="0"/>
                        </a:spcAft>
                      </a:pPr>
                      <a:r>
                        <a:rPr lang="nl-NL" sz="1000" b="1" dirty="0">
                          <a:solidFill>
                            <a:schemeClr val="tx1"/>
                          </a:solidFill>
                          <a:effectLst/>
                        </a:rPr>
                        <a:t>Je kunt benoemen waarom kruiden een belangrijke rol spelen in een duurzame omgeving.</a:t>
                      </a:r>
                    </a:p>
                    <a:p>
                      <a:pPr>
                        <a:spcAft>
                          <a:spcPts val="0"/>
                        </a:spcAft>
                      </a:pPr>
                      <a:r>
                        <a:rPr lang="nl-NL" sz="1000" b="1" dirty="0">
                          <a:solidFill>
                            <a:schemeClr val="tx1"/>
                          </a:solidFill>
                          <a:effectLst/>
                        </a:rPr>
                        <a:t>Je kent voorbeelden welke kruiden en specerijen gebruik kunnen worden als zoutvervangers.</a:t>
                      </a:r>
                    </a:p>
                    <a:p>
                      <a:pPr>
                        <a:spcAft>
                          <a:spcPts val="0"/>
                        </a:spcAft>
                      </a:pPr>
                      <a:r>
                        <a:rPr lang="nl-NL" sz="1000" b="1" dirty="0">
                          <a:solidFill>
                            <a:schemeClr val="tx1"/>
                          </a:solidFill>
                          <a:effectLst/>
                        </a:rPr>
                        <a:t>Je kunt de relatie leggen tussen kruiden en de kwaliteit van landbouw. </a:t>
                      </a:r>
                    </a:p>
                  </a:txBody>
                  <a:tcPr marL="19942" marR="19942" marT="0" marB="0"/>
                </a:tc>
                <a:extLst>
                  <a:ext uri="{0D108BD9-81ED-4DB2-BD59-A6C34878D82A}">
                    <a16:rowId xmlns:a16="http://schemas.microsoft.com/office/drawing/2014/main" val="1166868302"/>
                  </a:ext>
                </a:extLst>
              </a:tr>
            </a:tbl>
          </a:graphicData>
        </a:graphic>
      </p:graphicFrame>
    </p:spTree>
    <p:extLst>
      <p:ext uri="{BB962C8B-B14F-4D97-AF65-F5344CB8AC3E}">
        <p14:creationId xmlns:p14="http://schemas.microsoft.com/office/powerpoint/2010/main" val="117958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persoon, binnen, elektronica, man&#10;&#10;Automatisch gegenereerde beschrijving">
            <a:extLst>
              <a:ext uri="{FF2B5EF4-FFF2-40B4-BE49-F238E27FC236}">
                <a16:creationId xmlns:a16="http://schemas.microsoft.com/office/drawing/2014/main" id="{2743E26D-02D0-0947-B772-95166BB409AA}"/>
              </a:ext>
            </a:extLst>
          </p:cNvPr>
          <p:cNvPicPr>
            <a:picLocks noChangeAspect="1"/>
          </p:cNvPicPr>
          <p:nvPr/>
        </p:nvPicPr>
        <p:blipFill rotWithShape="1">
          <a:blip r:embed="rId2">
            <a:alphaModFix amt="40000"/>
          </a:blip>
          <a:srcRect r="12122" b="-1"/>
          <a:stretch/>
        </p:blipFill>
        <p:spPr>
          <a:xfrm>
            <a:off x="3132160" y="1021"/>
            <a:ext cx="9059839" cy="6855958"/>
          </a:xfrm>
          <a:prstGeom prst="rect">
            <a:avLst/>
          </a:prstGeom>
        </p:spPr>
      </p:pic>
      <p:sp>
        <p:nvSpPr>
          <p:cNvPr id="2" name="Titel 1">
            <a:extLst>
              <a:ext uri="{FF2B5EF4-FFF2-40B4-BE49-F238E27FC236}">
                <a16:creationId xmlns:a16="http://schemas.microsoft.com/office/drawing/2014/main" id="{6AF5293B-35C9-6243-A226-2A4C2A3BF979}"/>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n-US" sz="6600" kern="1200">
                <a:latin typeface="+mj-lt"/>
                <a:ea typeface="+mj-ea"/>
                <a:cs typeface="+mj-cs"/>
              </a:rPr>
              <a:t>Recepten zoeken</a:t>
            </a:r>
          </a:p>
        </p:txBody>
      </p:sp>
      <p:sp>
        <p:nvSpPr>
          <p:cNvPr id="3" name="Tijdelijke aanduiding voor inhoud 2">
            <a:extLst>
              <a:ext uri="{FF2B5EF4-FFF2-40B4-BE49-F238E27FC236}">
                <a16:creationId xmlns:a16="http://schemas.microsoft.com/office/drawing/2014/main" id="{FB6C3998-9E55-3545-9D69-1F3E13020659}"/>
              </a:ext>
            </a:extLst>
          </p:cNvPr>
          <p:cNvSpPr>
            <a:spLocks noGrp="1"/>
          </p:cNvSpPr>
          <p:nvPr>
            <p:ph idx="1"/>
          </p:nvPr>
        </p:nvSpPr>
        <p:spPr>
          <a:xfrm>
            <a:off x="6556100" y="4687316"/>
            <a:ext cx="4972512" cy="1517088"/>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Hoe doe je dat?</a:t>
            </a:r>
          </a:p>
        </p:txBody>
      </p:sp>
      <p:sp>
        <p:nvSpPr>
          <p:cNvPr id="28" name="Freeform: Shape 2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descr="Afbeelding met teken, rood, vasthouden, man&#10;&#10;Automatisch gegenereerde beschrijving">
            <a:extLst>
              <a:ext uri="{FF2B5EF4-FFF2-40B4-BE49-F238E27FC236}">
                <a16:creationId xmlns:a16="http://schemas.microsoft.com/office/drawing/2014/main" id="{528F9C2E-18B8-6F4D-9C07-0CE50C12ED89}"/>
              </a:ext>
            </a:extLst>
          </p:cNvPr>
          <p:cNvPicPr>
            <a:picLocks noChangeAspect="1"/>
          </p:cNvPicPr>
          <p:nvPr/>
        </p:nvPicPr>
        <p:blipFill rotWithShape="1">
          <a:blip r:embed="rId3"/>
          <a:srcRect l="5412" r="5703"/>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8" name="Rechthoek 7">
            <a:extLst>
              <a:ext uri="{FF2B5EF4-FFF2-40B4-BE49-F238E27FC236}">
                <a16:creationId xmlns:a16="http://schemas.microsoft.com/office/drawing/2014/main" id="{F1A2DC3E-009F-3A4C-9AF8-9EFAB0252992}"/>
              </a:ext>
            </a:extLst>
          </p:cNvPr>
          <p:cNvSpPr/>
          <p:nvPr/>
        </p:nvSpPr>
        <p:spPr>
          <a:xfrm>
            <a:off x="894759" y="5261194"/>
            <a:ext cx="3309817" cy="369332"/>
          </a:xfrm>
          <a:prstGeom prst="rect">
            <a:avLst/>
          </a:prstGeom>
        </p:spPr>
        <p:txBody>
          <a:bodyPr wrap="none">
            <a:spAutoFit/>
          </a:bodyPr>
          <a:lstStyle/>
          <a:p>
            <a:r>
              <a:rPr lang="nl-NL" dirty="0" err="1"/>
              <a:t>https</a:t>
            </a:r>
            <a:r>
              <a:rPr lang="nl-NL" dirty="0"/>
              <a:t>://</a:t>
            </a:r>
            <a:r>
              <a:rPr lang="nl-NL" dirty="0" err="1"/>
              <a:t>youtu.be</a:t>
            </a:r>
            <a:r>
              <a:rPr lang="nl-NL" dirty="0"/>
              <a:t>/</a:t>
            </a:r>
            <a:r>
              <a:rPr lang="nl-NL" dirty="0" err="1"/>
              <a:t>FJDWxmbKXQw</a:t>
            </a:r>
            <a:endParaRPr lang="nl-NL" dirty="0"/>
          </a:p>
        </p:txBody>
      </p:sp>
    </p:spTree>
    <p:extLst>
      <p:ext uri="{BB962C8B-B14F-4D97-AF65-F5344CB8AC3E}">
        <p14:creationId xmlns:p14="http://schemas.microsoft.com/office/powerpoint/2010/main" val="13479506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BD36B-0874-ED40-8FD7-BCABCFFD7AF4}"/>
              </a:ext>
            </a:extLst>
          </p:cNvPr>
          <p:cNvSpPr>
            <a:spLocks noGrp="1"/>
          </p:cNvSpPr>
          <p:nvPr>
            <p:ph type="title"/>
          </p:nvPr>
        </p:nvSpPr>
        <p:spPr>
          <a:xfrm>
            <a:off x="8045751" y="629266"/>
            <a:ext cx="3667039" cy="1676603"/>
          </a:xfrm>
        </p:spPr>
        <p:txBody>
          <a:bodyPr vert="horz" lIns="91440" tIns="45720" rIns="91440" bIns="45720" rtlCol="0" anchor="ctr">
            <a:normAutofit/>
          </a:bodyPr>
          <a:lstStyle/>
          <a:p>
            <a:r>
              <a:rPr lang="en-US" sz="2800"/>
              <a:t>Lauwwarme</a:t>
            </a:r>
            <a:r>
              <a:rPr lang="en-US" sz="2800" dirty="0"/>
              <a:t> </a:t>
            </a:r>
            <a:r>
              <a:rPr lang="en-US" sz="2800"/>
              <a:t>vlindermacaroni</a:t>
            </a:r>
            <a:r>
              <a:rPr lang="en-US" sz="2800" dirty="0"/>
              <a:t> </a:t>
            </a:r>
            <a:r>
              <a:rPr lang="en-US" sz="2800" dirty="0" err="1"/>
              <a:t>schotel</a:t>
            </a:r>
            <a:r>
              <a:rPr lang="en-US" sz="2800" dirty="0"/>
              <a:t> van Eline</a:t>
            </a:r>
            <a:br>
              <a:rPr lang="en-US" sz="2800" dirty="0"/>
            </a:br>
            <a:endParaRPr lang="en-US" sz="2800"/>
          </a:p>
        </p:txBody>
      </p:sp>
      <p:sp>
        <p:nvSpPr>
          <p:cNvPr id="22" name="Rectangle 2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voedsel, bord, tafel, schotel&#10;&#10;Automatisch gegenereerde beschrijving">
            <a:extLst>
              <a:ext uri="{FF2B5EF4-FFF2-40B4-BE49-F238E27FC236}">
                <a16:creationId xmlns:a16="http://schemas.microsoft.com/office/drawing/2014/main" id="{C8021B58-2969-CC46-B3D7-D3C820D1F3C8}"/>
              </a:ext>
            </a:extLst>
          </p:cNvPr>
          <p:cNvPicPr>
            <a:picLocks noGrp="1" noChangeAspect="1"/>
          </p:cNvPicPr>
          <p:nvPr>
            <p:ph idx="1"/>
          </p:nvPr>
        </p:nvPicPr>
        <p:blipFill rotWithShape="1">
          <a:blip r:embed="rId2"/>
          <a:srcRect l="2993" r="10225" b="-1"/>
          <a:stretch/>
        </p:blipFill>
        <p:spPr>
          <a:xfrm>
            <a:off x="644652" y="722376"/>
            <a:ext cx="6263640" cy="5413248"/>
          </a:xfrm>
          <a:prstGeom prst="rect">
            <a:avLst/>
          </a:prstGeom>
          <a:effectLst/>
        </p:spPr>
      </p:pic>
      <p:sp>
        <p:nvSpPr>
          <p:cNvPr id="6" name="Rechthoek 5">
            <a:extLst>
              <a:ext uri="{FF2B5EF4-FFF2-40B4-BE49-F238E27FC236}">
                <a16:creationId xmlns:a16="http://schemas.microsoft.com/office/drawing/2014/main" id="{CD50CCF1-E316-2A45-8860-E7AB52970442}"/>
              </a:ext>
            </a:extLst>
          </p:cNvPr>
          <p:cNvSpPr/>
          <p:nvPr/>
        </p:nvSpPr>
        <p:spPr>
          <a:xfrm>
            <a:off x="8045753" y="2438401"/>
            <a:ext cx="3667036" cy="3779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Ingrediënten:</a:t>
            </a:r>
          </a:p>
          <a:p>
            <a:pPr indent="-228600">
              <a:lnSpc>
                <a:spcPct val="90000"/>
              </a:lnSpc>
              <a:spcAft>
                <a:spcPts val="600"/>
              </a:spcAft>
              <a:buFont typeface="Arial" panose="020B0604020202020204" pitchFamily="34" charset="0"/>
              <a:buChar char="•"/>
            </a:pPr>
            <a:r>
              <a:rPr lang="en-US"/>
              <a:t>1 Kipfilet</a:t>
            </a:r>
          </a:p>
          <a:p>
            <a:pPr indent="-228600">
              <a:lnSpc>
                <a:spcPct val="90000"/>
              </a:lnSpc>
              <a:spcAft>
                <a:spcPts val="600"/>
              </a:spcAft>
              <a:buFont typeface="Arial" panose="020B0604020202020204" pitchFamily="34" charset="0"/>
              <a:buChar char="•"/>
            </a:pPr>
            <a:r>
              <a:rPr lang="en-US"/>
              <a:t>2 Golden delicious appels</a:t>
            </a:r>
          </a:p>
          <a:p>
            <a:pPr indent="-228600">
              <a:lnSpc>
                <a:spcPct val="90000"/>
              </a:lnSpc>
              <a:spcAft>
                <a:spcPts val="600"/>
              </a:spcAft>
              <a:buFont typeface="Arial" panose="020B0604020202020204" pitchFamily="34" charset="0"/>
              <a:buChar char="•"/>
            </a:pPr>
            <a:r>
              <a:rPr lang="en-US"/>
              <a:t>- Mosterd</a:t>
            </a:r>
          </a:p>
          <a:p>
            <a:pPr indent="-228600">
              <a:lnSpc>
                <a:spcPct val="90000"/>
              </a:lnSpc>
              <a:spcAft>
                <a:spcPts val="600"/>
              </a:spcAft>
              <a:buFont typeface="Arial" panose="020B0604020202020204" pitchFamily="34" charset="0"/>
              <a:buChar char="•"/>
            </a:pPr>
            <a:r>
              <a:rPr lang="en-US"/>
              <a:t>- Crème Fraîche</a:t>
            </a:r>
          </a:p>
          <a:p>
            <a:pPr indent="-228600">
              <a:lnSpc>
                <a:spcPct val="90000"/>
              </a:lnSpc>
              <a:spcAft>
                <a:spcPts val="600"/>
              </a:spcAft>
              <a:buFont typeface="Arial" panose="020B0604020202020204" pitchFamily="34" charset="0"/>
              <a:buChar char="•"/>
            </a:pPr>
            <a:r>
              <a:rPr lang="en-US"/>
              <a:t>- Vlindermacaroni</a:t>
            </a:r>
          </a:p>
          <a:p>
            <a:pPr indent="-228600">
              <a:lnSpc>
                <a:spcPct val="90000"/>
              </a:lnSpc>
              <a:spcAft>
                <a:spcPts val="600"/>
              </a:spcAft>
              <a:buFont typeface="Arial" panose="020B0604020202020204" pitchFamily="34" charset="0"/>
              <a:buChar char="•"/>
            </a:pPr>
            <a:r>
              <a:rPr lang="en-US"/>
              <a:t>- Walnoten</a:t>
            </a:r>
          </a:p>
          <a:p>
            <a:pPr indent="-228600">
              <a:lnSpc>
                <a:spcPct val="90000"/>
              </a:lnSpc>
              <a:spcAft>
                <a:spcPts val="600"/>
              </a:spcAft>
              <a:buFont typeface="Arial" panose="020B0604020202020204" pitchFamily="34" charset="0"/>
              <a:buChar char="•"/>
            </a:pPr>
            <a:r>
              <a:rPr lang="en-US"/>
              <a:t>- IJsbergsla</a:t>
            </a:r>
            <a:br>
              <a:rPr lang="en-US"/>
            </a:br>
            <a:endParaRPr lang="en-US"/>
          </a:p>
          <a:p>
            <a:pPr indent="-228600">
              <a:lnSpc>
                <a:spcPct val="90000"/>
              </a:lnSpc>
              <a:spcAft>
                <a:spcPts val="600"/>
              </a:spcAft>
              <a:buFont typeface="Arial" panose="020B0604020202020204" pitchFamily="34" charset="0"/>
              <a:buChar char="•"/>
            </a:pPr>
            <a:br>
              <a:rPr lang="en-US"/>
            </a:br>
            <a:endParaRPr lang="en-US"/>
          </a:p>
        </p:txBody>
      </p:sp>
    </p:spTree>
    <p:extLst>
      <p:ext uri="{BB962C8B-B14F-4D97-AF65-F5344CB8AC3E}">
        <p14:creationId xmlns:p14="http://schemas.microsoft.com/office/powerpoint/2010/main" val="219311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1F3EA-358C-9D48-86DA-DCC20F9FFC68}"/>
              </a:ext>
            </a:extLst>
          </p:cNvPr>
          <p:cNvSpPr>
            <a:spLocks noGrp="1"/>
          </p:cNvSpPr>
          <p:nvPr>
            <p:ph type="title"/>
          </p:nvPr>
        </p:nvSpPr>
        <p:spPr>
          <a:xfrm>
            <a:off x="648930" y="629266"/>
            <a:ext cx="3605572" cy="1676603"/>
          </a:xfrm>
        </p:spPr>
        <p:txBody>
          <a:bodyPr vert="horz" lIns="91440" tIns="45720" rIns="91440" bIns="45720" rtlCol="0" anchor="ctr">
            <a:normAutofit/>
          </a:bodyPr>
          <a:lstStyle/>
          <a:p>
            <a:r>
              <a:rPr lang="en-US" sz="3700"/>
              <a:t>Macaroni van Nick</a:t>
            </a:r>
            <a:br>
              <a:rPr lang="en-US" sz="3700"/>
            </a:br>
            <a:endParaRPr lang="en-US" sz="3700"/>
          </a:p>
        </p:txBody>
      </p:sp>
      <p:sp>
        <p:nvSpPr>
          <p:cNvPr id="3" name="Rechthoek 2">
            <a:extLst>
              <a:ext uri="{FF2B5EF4-FFF2-40B4-BE49-F238E27FC236}">
                <a16:creationId xmlns:a16="http://schemas.microsoft.com/office/drawing/2014/main" id="{977D2AC8-FABB-DF44-B5B5-9D690171B7D3}"/>
              </a:ext>
            </a:extLst>
          </p:cNvPr>
          <p:cNvSpPr/>
          <p:nvPr/>
        </p:nvSpPr>
        <p:spPr>
          <a:xfrm>
            <a:off x="648931" y="2438401"/>
            <a:ext cx="3605571" cy="3779520"/>
          </a:xfrm>
          <a:prstGeom prst="rect">
            <a:avLst/>
          </a:prstGeom>
        </p:spPr>
        <p:txBody>
          <a:bodyPr vert="horz" lIns="91440" tIns="45720" rIns="91440" bIns="45720" rtlCol="0">
            <a:normAutofit/>
          </a:bodyPr>
          <a:lstStyle/>
          <a:p>
            <a:pPr>
              <a:lnSpc>
                <a:spcPct val="90000"/>
              </a:lnSpc>
              <a:spcAft>
                <a:spcPts val="600"/>
              </a:spcAft>
            </a:pPr>
            <a:r>
              <a:rPr lang="en-US" b="1" dirty="0" err="1"/>
              <a:t>Ingrediënten</a:t>
            </a:r>
            <a:endParaRPr lang="en-US" b="1" dirty="0"/>
          </a:p>
          <a:p>
            <a:pPr>
              <a:lnSpc>
                <a:spcPct val="90000"/>
              </a:lnSpc>
              <a:spcAft>
                <a:spcPts val="600"/>
              </a:spcAft>
            </a:pPr>
            <a:r>
              <a:rPr lang="en-US" dirty="0"/>
              <a:t>Kip, </a:t>
            </a:r>
            <a:r>
              <a:rPr lang="en-US" dirty="0" err="1"/>
              <a:t>volkoren</a:t>
            </a:r>
            <a:r>
              <a:rPr lang="en-US" dirty="0"/>
              <a:t> macaroni. broccoli, champignons, </a:t>
            </a:r>
            <a:r>
              <a:rPr lang="en-US" dirty="0" err="1"/>
              <a:t>gedroogde</a:t>
            </a:r>
            <a:r>
              <a:rPr lang="en-US" dirty="0"/>
              <a:t> </a:t>
            </a:r>
            <a:r>
              <a:rPr lang="en-US" dirty="0" err="1"/>
              <a:t>tijm</a:t>
            </a:r>
            <a:r>
              <a:rPr lang="en-US" dirty="0"/>
              <a:t>, </a:t>
            </a:r>
            <a:r>
              <a:rPr lang="en-US" dirty="0" err="1"/>
              <a:t>Italiaanse</a:t>
            </a:r>
            <a:r>
              <a:rPr lang="en-US" dirty="0"/>
              <a:t> </a:t>
            </a:r>
            <a:r>
              <a:rPr lang="en-US" dirty="0" err="1"/>
              <a:t>kruiden</a:t>
            </a:r>
            <a:r>
              <a:rPr lang="en-US" dirty="0"/>
              <a:t> (</a:t>
            </a:r>
            <a:r>
              <a:rPr lang="en-US" dirty="0" err="1"/>
              <a:t>zonder</a:t>
            </a:r>
            <a:r>
              <a:rPr lang="en-US" dirty="0"/>
              <a:t> </a:t>
            </a:r>
            <a:r>
              <a:rPr lang="en-US" dirty="0" err="1"/>
              <a:t>zout</a:t>
            </a:r>
            <a:r>
              <a:rPr lang="en-US" dirty="0"/>
              <a:t>), </a:t>
            </a:r>
            <a:r>
              <a:rPr lang="en-US" dirty="0" err="1"/>
              <a:t>knoflook</a:t>
            </a:r>
            <a:r>
              <a:rPr lang="en-US" dirty="0"/>
              <a:t>, </a:t>
            </a:r>
            <a:r>
              <a:rPr lang="en-US" dirty="0" err="1"/>
              <a:t>klein</a:t>
            </a:r>
            <a:r>
              <a:rPr lang="en-US" dirty="0"/>
              <a:t> </a:t>
            </a:r>
            <a:r>
              <a:rPr lang="en-US" dirty="0" err="1"/>
              <a:t>beetje</a:t>
            </a:r>
            <a:r>
              <a:rPr lang="en-US" dirty="0"/>
              <a:t> creme fraiche, </a:t>
            </a:r>
            <a:r>
              <a:rPr lang="en-US" dirty="0" err="1"/>
              <a:t>peper</a:t>
            </a:r>
            <a:r>
              <a:rPr lang="en-US" dirty="0"/>
              <a:t> </a:t>
            </a:r>
            <a:r>
              <a:rPr lang="en-US" dirty="0" err="1"/>
              <a:t>en</a:t>
            </a:r>
            <a:r>
              <a:rPr lang="en-US" dirty="0"/>
              <a:t> chili </a:t>
            </a:r>
            <a:r>
              <a:rPr lang="en-US" dirty="0" err="1"/>
              <a:t>peper</a:t>
            </a:r>
            <a:r>
              <a:rPr lang="en-US" dirty="0"/>
              <a:t>.</a:t>
            </a:r>
            <a:br>
              <a:rPr lang="en-US" dirty="0"/>
            </a:br>
            <a:endParaRPr lang="en-US" dirty="0"/>
          </a:p>
        </p:txBody>
      </p:sp>
      <p:sp>
        <p:nvSpPr>
          <p:cNvPr id="71" name="Rectangle 7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5D9FD4A-9780-4740-AC02-5D4E65A3A6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35" r="9782" b="-1"/>
          <a:stretch/>
        </p:blipFill>
        <p:spPr bwMode="auto">
          <a:xfrm>
            <a:off x="5283708" y="722376"/>
            <a:ext cx="626364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5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8F90CA-F268-A746-8180-7A4B61CFF7A9}"/>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a:t>Even checken</a:t>
            </a:r>
          </a:p>
        </p:txBody>
      </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descr="Afbeelding met tekst, paraplu&#10;&#10;Automatisch gegenereerde beschrijving">
            <a:extLst>
              <a:ext uri="{FF2B5EF4-FFF2-40B4-BE49-F238E27FC236}">
                <a16:creationId xmlns:a16="http://schemas.microsoft.com/office/drawing/2014/main" id="{25FB42F0-E1DE-D04F-9BBD-F7D444B47081}"/>
              </a:ext>
            </a:extLst>
          </p:cNvPr>
          <p:cNvPicPr>
            <a:picLocks noGrp="1" noChangeAspect="1"/>
          </p:cNvPicPr>
          <p:nvPr>
            <p:ph idx="1"/>
          </p:nvPr>
        </p:nvPicPr>
        <p:blipFill>
          <a:blip r:embed="rId2"/>
          <a:srcRect/>
          <a:stretch/>
        </p:blipFill>
        <p:spPr>
          <a:xfrm>
            <a:off x="733507" y="726773"/>
            <a:ext cx="5536001" cy="5345700"/>
          </a:xfrm>
          <a:prstGeom prst="rect">
            <a:avLst/>
          </a:prstGeom>
        </p:spPr>
      </p:pic>
      <p:grpSp>
        <p:nvGrpSpPr>
          <p:cNvPr id="41" name="Group 4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575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1D06A879-EF47-B44D-80E3-400CC1CE494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Eventuele wissels</a:t>
            </a:r>
          </a:p>
        </p:txBody>
      </p:sp>
      <p:pic>
        <p:nvPicPr>
          <p:cNvPr id="7" name="Afbeelding 6" descr="Afbeelding met voedsel&#10;&#10;Automatisch gegenereerde beschrijving">
            <a:extLst>
              <a:ext uri="{FF2B5EF4-FFF2-40B4-BE49-F238E27FC236}">
                <a16:creationId xmlns:a16="http://schemas.microsoft.com/office/drawing/2014/main" id="{0B0B857C-1A47-CD4E-84CE-E3D619F62661}"/>
              </a:ext>
            </a:extLst>
          </p:cNvPr>
          <p:cNvPicPr>
            <a:picLocks noChangeAspect="1"/>
          </p:cNvPicPr>
          <p:nvPr/>
        </p:nvPicPr>
        <p:blipFill>
          <a:blip r:embed="rId2"/>
          <a:stretch>
            <a:fillRect/>
          </a:stretch>
        </p:blipFill>
        <p:spPr>
          <a:xfrm>
            <a:off x="5194300" y="595313"/>
            <a:ext cx="2797175" cy="2795588"/>
          </a:xfrm>
          <a:prstGeom prst="rect">
            <a:avLst/>
          </a:prstGeom>
        </p:spPr>
      </p:pic>
      <p:pic>
        <p:nvPicPr>
          <p:cNvPr id="10" name="Afbeelding 9">
            <a:extLst>
              <a:ext uri="{FF2B5EF4-FFF2-40B4-BE49-F238E27FC236}">
                <a16:creationId xmlns:a16="http://schemas.microsoft.com/office/drawing/2014/main" id="{E63B6CDB-35B2-8C4A-A1CE-063576446F46}"/>
              </a:ext>
            </a:extLst>
          </p:cNvPr>
          <p:cNvPicPr>
            <a:picLocks noChangeAspect="1"/>
          </p:cNvPicPr>
          <p:nvPr/>
        </p:nvPicPr>
        <p:blipFill>
          <a:blip r:embed="rId3"/>
          <a:stretch>
            <a:fillRect/>
          </a:stretch>
        </p:blipFill>
        <p:spPr>
          <a:xfrm>
            <a:off x="5194300" y="3473450"/>
            <a:ext cx="2797175" cy="2795588"/>
          </a:xfrm>
          <a:prstGeom prst="rect">
            <a:avLst/>
          </a:prstGeom>
        </p:spPr>
      </p:pic>
      <p:pic>
        <p:nvPicPr>
          <p:cNvPr id="9" name="Afbeelding 8" descr="Afbeelding met kop, tafel, zitten, voedsel&#10;&#10;Automatisch gegenereerde beschrijving">
            <a:extLst>
              <a:ext uri="{FF2B5EF4-FFF2-40B4-BE49-F238E27FC236}">
                <a16:creationId xmlns:a16="http://schemas.microsoft.com/office/drawing/2014/main" id="{BE012039-AD7B-D44A-ACBF-7A7064D803B8}"/>
              </a:ext>
            </a:extLst>
          </p:cNvPr>
          <p:cNvPicPr>
            <a:picLocks noChangeAspect="1"/>
          </p:cNvPicPr>
          <p:nvPr/>
        </p:nvPicPr>
        <p:blipFill>
          <a:blip r:embed="rId4"/>
          <a:stretch>
            <a:fillRect/>
          </a:stretch>
        </p:blipFill>
        <p:spPr>
          <a:xfrm>
            <a:off x="8075613" y="595313"/>
            <a:ext cx="3590925" cy="3590925"/>
          </a:xfrm>
          <a:prstGeom prst="rect">
            <a:avLst/>
          </a:prstGeom>
        </p:spPr>
      </p:pic>
      <p:pic>
        <p:nvPicPr>
          <p:cNvPr id="5" name="Tijdelijke aanduiding voor inhoud 4" descr="Afbeelding met voedsel, fruit&#10;&#10;Automatisch gegenereerde beschrijving">
            <a:extLst>
              <a:ext uri="{FF2B5EF4-FFF2-40B4-BE49-F238E27FC236}">
                <a16:creationId xmlns:a16="http://schemas.microsoft.com/office/drawing/2014/main" id="{4945CE66-5FAE-0543-B32B-1E30FA2D42D1}"/>
              </a:ext>
            </a:extLst>
          </p:cNvPr>
          <p:cNvPicPr>
            <a:picLocks noGrp="1" noChangeAspect="1"/>
          </p:cNvPicPr>
          <p:nvPr>
            <p:ph idx="1"/>
          </p:nvPr>
        </p:nvPicPr>
        <p:blipFill>
          <a:blip r:embed="rId5"/>
          <a:stretch>
            <a:fillRect/>
          </a:stretch>
        </p:blipFill>
        <p:spPr>
          <a:xfrm>
            <a:off x="8075613" y="4268788"/>
            <a:ext cx="3590925" cy="2001838"/>
          </a:xfrm>
          <a:prstGeom prst="rect">
            <a:avLst/>
          </a:prstGeom>
        </p:spPr>
      </p:pic>
    </p:spTree>
    <p:extLst>
      <p:ext uri="{BB962C8B-B14F-4D97-AF65-F5344CB8AC3E}">
        <p14:creationId xmlns:p14="http://schemas.microsoft.com/office/powerpoint/2010/main" val="83088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FBF7CF4-EC17-E047-9ADA-2E96E6471B75}"/>
              </a:ext>
            </a:extLst>
          </p:cNvPr>
          <p:cNvSpPr>
            <a:spLocks noGrp="1"/>
          </p:cNvSpPr>
          <p:nvPr>
            <p:ph type="title"/>
          </p:nvPr>
        </p:nvSpPr>
        <p:spPr>
          <a:xfrm>
            <a:off x="8045751" y="629266"/>
            <a:ext cx="3667039" cy="1676603"/>
          </a:xfrm>
        </p:spPr>
        <p:txBody>
          <a:bodyPr vert="horz" lIns="91440" tIns="45720" rIns="91440" bIns="45720" rtlCol="0" anchor="ctr">
            <a:normAutofit/>
          </a:bodyPr>
          <a:lstStyle/>
          <a:p>
            <a:r>
              <a:rPr lang="en-US" sz="3700" kern="1200" dirty="0" err="1">
                <a:solidFill>
                  <a:schemeClr val="tx1"/>
                </a:solidFill>
                <a:latin typeface="+mj-lt"/>
                <a:ea typeface="+mj-ea"/>
                <a:cs typeface="+mj-cs"/>
              </a:rPr>
              <a:t>Vegetarische</a:t>
            </a:r>
            <a:r>
              <a:rPr lang="en-US" sz="3700" kern="1200" dirty="0">
                <a:solidFill>
                  <a:schemeClr val="tx1"/>
                </a:solidFill>
                <a:latin typeface="+mj-lt"/>
                <a:ea typeface="+mj-ea"/>
                <a:cs typeface="+mj-cs"/>
              </a:rPr>
              <a:t> macaroni (4 pers)</a:t>
            </a:r>
          </a:p>
        </p:txBody>
      </p:sp>
      <p:sp>
        <p:nvSpPr>
          <p:cNvPr id="19" name="Rectangle 1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voedsel, kom, bord, tafel&#10;&#10;Automatisch gegenereerde beschrijving">
            <a:extLst>
              <a:ext uri="{FF2B5EF4-FFF2-40B4-BE49-F238E27FC236}">
                <a16:creationId xmlns:a16="http://schemas.microsoft.com/office/drawing/2014/main" id="{C721F5FD-01F1-4745-AE9F-F2FE1D27BD4C}"/>
              </a:ext>
            </a:extLst>
          </p:cNvPr>
          <p:cNvPicPr>
            <a:picLocks noGrp="1" noChangeAspect="1"/>
          </p:cNvPicPr>
          <p:nvPr>
            <p:ph idx="1"/>
          </p:nvPr>
        </p:nvPicPr>
        <p:blipFill rotWithShape="1">
          <a:blip r:embed="rId2"/>
          <a:srcRect l="11683" r="11562" b="-1"/>
          <a:stretch/>
        </p:blipFill>
        <p:spPr>
          <a:xfrm>
            <a:off x="744142" y="808370"/>
            <a:ext cx="6064660" cy="5241260"/>
          </a:xfrm>
          <a:prstGeom prst="rect">
            <a:avLst/>
          </a:prstGeom>
          <a:effectLst/>
        </p:spPr>
      </p:pic>
      <p:sp>
        <p:nvSpPr>
          <p:cNvPr id="7" name="Rechthoek 6">
            <a:extLst>
              <a:ext uri="{FF2B5EF4-FFF2-40B4-BE49-F238E27FC236}">
                <a16:creationId xmlns:a16="http://schemas.microsoft.com/office/drawing/2014/main" id="{EBC73519-FE4B-0345-81F2-182A2DC24580}"/>
              </a:ext>
            </a:extLst>
          </p:cNvPr>
          <p:cNvSpPr/>
          <p:nvPr/>
        </p:nvSpPr>
        <p:spPr>
          <a:xfrm>
            <a:off x="8045753" y="2438401"/>
            <a:ext cx="3667036" cy="3779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i="0" u="none" strike="noStrike">
                <a:effectLst/>
              </a:rPr>
              <a:t>Ingrediënten</a:t>
            </a:r>
            <a:br>
              <a:rPr lang="en-US" dirty="0"/>
            </a:br>
            <a:r>
              <a:rPr lang="en-US" b="0" i="0" u="none" strike="noStrike" dirty="0">
                <a:effectLst/>
              </a:rPr>
              <a:t>- 500 gram macaroni pasta</a:t>
            </a:r>
            <a:br>
              <a:rPr lang="en-US" dirty="0"/>
            </a:br>
            <a:r>
              <a:rPr lang="en-US" b="0" i="0" u="none" strike="noStrike" dirty="0">
                <a:effectLst/>
              </a:rPr>
              <a:t>- 3 </a:t>
            </a:r>
            <a:r>
              <a:rPr lang="en-US" b="0" i="0" u="none" strike="noStrike">
                <a:effectLst/>
              </a:rPr>
              <a:t>eetlepels</a:t>
            </a:r>
            <a:r>
              <a:rPr lang="en-US" b="0" i="0" u="none" strike="noStrike" dirty="0">
                <a:effectLst/>
              </a:rPr>
              <a:t> </a:t>
            </a:r>
            <a:r>
              <a:rPr lang="en-US" b="0" i="0" u="none" strike="noStrike">
                <a:effectLst/>
              </a:rPr>
              <a:t>olijfolie</a:t>
            </a:r>
            <a:br>
              <a:rPr lang="en-US" dirty="0"/>
            </a:br>
            <a:r>
              <a:rPr lang="en-US" b="0" i="0" u="none" strike="noStrike" dirty="0">
                <a:effectLst/>
              </a:rPr>
              <a:t>- 2 </a:t>
            </a:r>
            <a:r>
              <a:rPr lang="en-US" b="0" i="0" u="none" strike="noStrike">
                <a:effectLst/>
              </a:rPr>
              <a:t>middelgrote</a:t>
            </a:r>
            <a:r>
              <a:rPr lang="en-US" b="0" i="0" u="none" strike="noStrike" dirty="0">
                <a:effectLst/>
              </a:rPr>
              <a:t> </a:t>
            </a:r>
            <a:r>
              <a:rPr lang="en-US" b="0" i="0" u="none" strike="noStrike">
                <a:effectLst/>
              </a:rPr>
              <a:t>uien</a:t>
            </a:r>
            <a:br>
              <a:rPr lang="en-US" dirty="0"/>
            </a:br>
            <a:r>
              <a:rPr lang="en-US" b="0" i="0" u="none" strike="noStrike" dirty="0">
                <a:effectLst/>
              </a:rPr>
              <a:t>- 250 gram Cherry </a:t>
            </a:r>
            <a:r>
              <a:rPr lang="en-US" b="0" i="0" u="none" strike="noStrike">
                <a:effectLst/>
              </a:rPr>
              <a:t>tomaten</a:t>
            </a:r>
            <a:br>
              <a:rPr lang="en-US" dirty="0"/>
            </a:br>
            <a:r>
              <a:rPr lang="en-US" b="0" i="0" u="none" strike="noStrike" dirty="0">
                <a:effectLst/>
              </a:rPr>
              <a:t>- 400 gram </a:t>
            </a:r>
            <a:r>
              <a:rPr lang="en-US" b="0" i="0" u="none" strike="noStrike">
                <a:effectLst/>
              </a:rPr>
              <a:t>tomaten</a:t>
            </a:r>
            <a:br>
              <a:rPr lang="en-US" dirty="0"/>
            </a:br>
            <a:r>
              <a:rPr lang="en-US" b="0" i="0" u="none" strike="noStrike" dirty="0">
                <a:effectLst/>
              </a:rPr>
              <a:t>- 125 milliliter crème </a:t>
            </a:r>
            <a:r>
              <a:rPr lang="en-US" b="0" i="0" u="none" strike="noStrike">
                <a:effectLst/>
              </a:rPr>
              <a:t>fraîche</a:t>
            </a:r>
            <a:br>
              <a:rPr lang="en-US" dirty="0"/>
            </a:br>
            <a:r>
              <a:rPr lang="en-US" b="0" i="0" u="none" strike="noStrike" dirty="0">
                <a:effectLst/>
              </a:rPr>
              <a:t>- 50 gram </a:t>
            </a:r>
            <a:r>
              <a:rPr lang="en-US" b="0" i="0" u="none" strike="noStrike">
                <a:effectLst/>
              </a:rPr>
              <a:t>diepvries</a:t>
            </a:r>
            <a:r>
              <a:rPr lang="en-US" b="0" i="0" u="none" strike="noStrike" dirty="0">
                <a:effectLst/>
              </a:rPr>
              <a:t> </a:t>
            </a:r>
            <a:r>
              <a:rPr lang="en-US" b="0" i="0" u="none" strike="noStrike">
                <a:effectLst/>
              </a:rPr>
              <a:t>Italiaanse</a:t>
            </a:r>
            <a:r>
              <a:rPr lang="en-US" b="0" i="0" u="none" strike="noStrike" dirty="0">
                <a:effectLst/>
              </a:rPr>
              <a:t> </a:t>
            </a:r>
            <a:r>
              <a:rPr lang="en-US" b="0" i="0" u="none" strike="noStrike">
                <a:effectLst/>
              </a:rPr>
              <a:t>kruidenmix</a:t>
            </a:r>
            <a:br>
              <a:rPr lang="en-US" dirty="0"/>
            </a:br>
            <a:r>
              <a:rPr lang="en-US" b="0" i="0" u="none" strike="noStrike" dirty="0">
                <a:effectLst/>
              </a:rPr>
              <a:t>- 150 gram </a:t>
            </a:r>
            <a:r>
              <a:rPr lang="en-US" b="0" i="0" u="none" strike="noStrike">
                <a:effectLst/>
              </a:rPr>
              <a:t>geraspte</a:t>
            </a:r>
            <a:r>
              <a:rPr lang="en-US" b="0" i="0" u="none" strike="noStrike" dirty="0">
                <a:effectLst/>
              </a:rPr>
              <a:t> </a:t>
            </a:r>
            <a:r>
              <a:rPr lang="en-US" b="0" i="0" u="none" strike="noStrike">
                <a:effectLst/>
              </a:rPr>
              <a:t>kaas</a:t>
            </a:r>
            <a:r>
              <a:rPr lang="en-US" b="0" i="0" u="none" strike="noStrike" dirty="0">
                <a:effectLst/>
              </a:rPr>
              <a:t> (</a:t>
            </a:r>
            <a:r>
              <a:rPr lang="en-US" b="0" i="0" u="none" strike="noStrike">
                <a:effectLst/>
              </a:rPr>
              <a:t>jong</a:t>
            </a:r>
            <a:r>
              <a:rPr lang="en-US" b="0" i="0" u="none" strike="noStrike" dirty="0">
                <a:effectLst/>
              </a:rPr>
              <a:t> </a:t>
            </a:r>
            <a:r>
              <a:rPr lang="en-US" b="0" i="0" u="none" strike="noStrike">
                <a:effectLst/>
              </a:rPr>
              <a:t>belegen</a:t>
            </a:r>
            <a:r>
              <a:rPr lang="en-US" b="0" i="0" u="none" strike="noStrike" dirty="0">
                <a:effectLst/>
              </a:rPr>
              <a:t>)</a:t>
            </a:r>
            <a:endParaRPr lang="en-US" dirty="0"/>
          </a:p>
        </p:txBody>
      </p:sp>
    </p:spTree>
    <p:extLst>
      <p:ext uri="{BB962C8B-B14F-4D97-AF65-F5344CB8AC3E}">
        <p14:creationId xmlns:p14="http://schemas.microsoft.com/office/powerpoint/2010/main" val="28058459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819</Words>
  <Application>Microsoft Macintosh PowerPoint</Application>
  <PresentationFormat>Breedbeeld</PresentationFormat>
  <Paragraphs>92</Paragraphs>
  <Slides>14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Aan de slag in de keuken!</vt:lpstr>
      <vt:lpstr>PowerPoint-presentatie</vt:lpstr>
      <vt:lpstr>Begrippenlijst</vt:lpstr>
      <vt:lpstr>Recepten zoeken</vt:lpstr>
      <vt:lpstr>Lauwwarme vlindermacaroni schotel van Eline </vt:lpstr>
      <vt:lpstr>Macaroni van Nick </vt:lpstr>
      <vt:lpstr>Even checken</vt:lpstr>
      <vt:lpstr>Eventuele wissels</vt:lpstr>
      <vt:lpstr>Vegetarische macaroni (4 pers)</vt:lpstr>
      <vt:lpstr>Laten we de eetmeter(s) even bekijken</vt:lpstr>
      <vt:lpstr>Zelf kruidenmix maken zonder zout</vt:lpstr>
      <vt:lpstr>Nog een recept bekijken</vt:lpstr>
      <vt:lpstr>Waarom ook al weer minder zout en meer kalium</vt:lpstr>
      <vt:lpstr>Laatste check recepten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 de slag in de keuken!</dc:title>
  <dc:creator>Mariska de Rouw</dc:creator>
  <cp:lastModifiedBy>Mariska de Rouw</cp:lastModifiedBy>
  <cp:revision>1</cp:revision>
  <dcterms:created xsi:type="dcterms:W3CDTF">2020-06-19T07:41:15Z</dcterms:created>
  <dcterms:modified xsi:type="dcterms:W3CDTF">2020-06-19T07:46:40Z</dcterms:modified>
</cp:coreProperties>
</file>